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4" r:id="rId2"/>
    <p:sldId id="257" r:id="rId3"/>
    <p:sldId id="258" r:id="rId4"/>
    <p:sldId id="261" r:id="rId5"/>
    <p:sldId id="262" r:id="rId6"/>
    <p:sldId id="265" r:id="rId7"/>
    <p:sldId id="267" r:id="rId8"/>
    <p:sldId id="275" r:id="rId9"/>
    <p:sldId id="276" r:id="rId10"/>
    <p:sldId id="277" r:id="rId11"/>
    <p:sldId id="266" r:id="rId12"/>
    <p:sldId id="278" r:id="rId13"/>
    <p:sldId id="270" r:id="rId14"/>
    <p:sldId id="280" r:id="rId15"/>
    <p:sldId id="279" r:id="rId16"/>
    <p:sldId id="281" r:id="rId17"/>
    <p:sldId id="282" r:id="rId18"/>
    <p:sldId id="268" r:id="rId19"/>
    <p:sldId id="271" r:id="rId20"/>
    <p:sldId id="283" r:id="rId21"/>
    <p:sldId id="272" r:id="rId22"/>
    <p:sldId id="273" r:id="rId23"/>
  </p:sldIdLst>
  <p:sldSz cx="12192000" cy="6858000"/>
  <p:notesSz cx="6858000" cy="9144000"/>
  <p:embeddedFontLst>
    <p:embeddedFont>
      <p:font typeface="Noto Sans KR ExtraBold" panose="020B0600000101010101" charset="-127"/>
      <p:bold r:id="rId25"/>
    </p:embeddedFont>
    <p:embeddedFont>
      <p:font typeface="Noto Sans KR ExtraLight" panose="020B0600000101010101" charset="-127"/>
      <p:regular r:id="rId26"/>
    </p:embeddedFont>
    <p:embeddedFont>
      <p:font typeface="Noto Sans KR SemiBold" panose="020B0600000101010101" charset="-127"/>
      <p:bold r:id="rId27"/>
    </p:embeddedFont>
    <p:embeddedFont>
      <p:font typeface="Noto Sans KR" panose="020B0200000000000000" pitchFamily="50" charset="-127"/>
      <p:regular r:id="rId28"/>
      <p:bold r:id="rId29"/>
    </p:embeddedFont>
    <p:embeddedFont>
      <p:font typeface="Noto Sans KR Black" panose="020B0200000000000000" pitchFamily="50" charset="-127"/>
      <p:bold r:id="rId30"/>
    </p:embeddedFont>
    <p:embeddedFont>
      <p:font typeface="Noto Sans KR Medium" panose="020B0200000000000000" pitchFamily="50" charset="-127"/>
      <p:regular r:id="rId31"/>
    </p:embeddedFont>
    <p:embeddedFont>
      <p:font typeface="Pretendard Variable Medium" panose="02000003000000020004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0000"/>
    <a:srgbClr val="414141"/>
    <a:srgbClr val="5A7596"/>
    <a:srgbClr val="9BAEC8"/>
    <a:srgbClr val="555555"/>
    <a:srgbClr val="FF7B7B"/>
    <a:srgbClr val="282C37"/>
    <a:srgbClr val="EE6E9F"/>
    <a:srgbClr val="2B90D9"/>
    <a:srgbClr val="6AA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921" autoAdjust="0"/>
  </p:normalViewPr>
  <p:slideViewPr>
    <p:cSldViewPr snapToGrid="0">
      <p:cViewPr varScale="1">
        <p:scale>
          <a:sx n="90" d="100"/>
          <a:sy n="90" d="100"/>
        </p:scale>
        <p:origin x="91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9934F-1BCD-4BAC-8FB2-47AF16612DBF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86A60-7E5D-4D03-8962-CBBA912C89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5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구글에 </a:t>
            </a:r>
            <a:r>
              <a:rPr lang="en-US" altLang="ko-KR" dirty="0"/>
              <a:t>ESS </a:t>
            </a:r>
            <a:r>
              <a:rPr lang="ko-KR" altLang="en-US" dirty="0"/>
              <a:t>화재라고 검색하기만 해도 </a:t>
            </a:r>
            <a:r>
              <a:rPr lang="en-US" altLang="ko-KR" dirty="0"/>
              <a:t>2</a:t>
            </a:r>
            <a:r>
              <a:rPr lang="ko-KR" altLang="en-US" dirty="0"/>
              <a:t>일 전</a:t>
            </a:r>
            <a:r>
              <a:rPr lang="en-US" altLang="ko-KR" dirty="0"/>
              <a:t>, 2</a:t>
            </a:r>
            <a:r>
              <a:rPr lang="ko-KR" altLang="en-US" dirty="0"/>
              <a:t>주 전 등 최근에도 </a:t>
            </a:r>
            <a:r>
              <a:rPr lang="en-US" altLang="ko-KR" dirty="0"/>
              <a:t>ESS </a:t>
            </a:r>
            <a:r>
              <a:rPr lang="ko-KR" altLang="en-US" dirty="0"/>
              <a:t>화재 문제가 발생하고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72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E5E21-09B3-9306-7764-64287239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42B2F3-AD85-5810-E154-043E4923F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F6D08C-FB68-7EE5-4AE4-2815BA3A1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FFT</a:t>
            </a:r>
            <a:r>
              <a:rPr lang="ko-KR" altLang="en-US" dirty="0"/>
              <a:t>의 경우 신호의 길이가 길어질수록 </a:t>
            </a:r>
            <a:r>
              <a:rPr lang="ko-KR" altLang="en-US" dirty="0" err="1"/>
              <a:t>연산량이</a:t>
            </a:r>
            <a:r>
              <a:rPr lang="ko-KR" altLang="en-US" dirty="0"/>
              <a:t> 증가할 뿐만 아니라</a:t>
            </a:r>
            <a:r>
              <a:rPr lang="en-US" altLang="ko-KR" dirty="0"/>
              <a:t>, </a:t>
            </a:r>
            <a:r>
              <a:rPr lang="ko-KR" altLang="en-US" dirty="0"/>
              <a:t>신호를 나누지 않고 한 번에 푸리에 변환을 하기 때문에 시간 정보가 존재하지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STFT</a:t>
            </a:r>
            <a:r>
              <a:rPr lang="ko-KR" altLang="en-US" dirty="0"/>
              <a:t>의 경우</a:t>
            </a:r>
            <a:r>
              <a:rPr lang="en-US" altLang="ko-KR" dirty="0"/>
              <a:t> </a:t>
            </a:r>
            <a:r>
              <a:rPr lang="ko-KR" altLang="en-US" dirty="0"/>
              <a:t>구간을 나눠서 연산을 진행함으로 연산이 간단해지고</a:t>
            </a:r>
            <a:r>
              <a:rPr lang="en-US" altLang="ko-KR" dirty="0"/>
              <a:t>, </a:t>
            </a:r>
            <a:r>
              <a:rPr lang="ko-KR" altLang="en-US" dirty="0"/>
              <a:t>구간별로 나누어서 진행하기에 시간 정보도 존재하게 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BA65E1-A453-B911-6A76-EB7CD31D9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98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9B135-E555-7540-26E4-E1602C5E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EA53DF-F3A7-79EA-A4AD-9A66DEB5D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EC98F1-A1D0-2486-5892-55D24187B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STFT</a:t>
            </a:r>
            <a:r>
              <a:rPr lang="ko-KR" altLang="en-US" dirty="0"/>
              <a:t>는 윈도우 함수를 사용하여 시간을 나눠 푸리에 변환을 함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/>
              <a:t>시간 정보도 갖고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ADDA7-BDC3-D55A-6BBE-FF1FC3A6D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74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A5D93-450E-7DFA-E656-C8A80585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E2B0F2-9865-71F0-A6EC-30CD4BAA7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C5C4C9-B63F-2A93-110B-B2A14BBD1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C2FC3-B0B5-95B7-EBA2-BF4E23756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4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7E178-1EEC-D1AC-0AC0-6314543E6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96C6FE-A731-F999-FEEE-7E2036FC4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8EB632-C511-854D-30FD-5FF93AC95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ESS </a:t>
            </a:r>
            <a:r>
              <a:rPr lang="ko-KR" altLang="en-US" dirty="0"/>
              <a:t>배터리의 경우</a:t>
            </a:r>
            <a:r>
              <a:rPr lang="en-US" altLang="ko-KR" dirty="0"/>
              <a:t>, </a:t>
            </a:r>
            <a:r>
              <a:rPr lang="ko-KR" altLang="en-US" dirty="0"/>
              <a:t>방전 시에도 일정한 전압 값이 측정된다</a:t>
            </a:r>
            <a:r>
              <a:rPr lang="en-US" altLang="ko-KR" dirty="0"/>
              <a:t>. </a:t>
            </a:r>
            <a:r>
              <a:rPr lang="ko-KR" altLang="en-US" dirty="0"/>
              <a:t>그래서 방전 값 이하 </a:t>
            </a:r>
            <a:r>
              <a:rPr lang="ko-KR" altLang="en-US" dirty="0" err="1"/>
              <a:t>수치값들은</a:t>
            </a:r>
            <a:r>
              <a:rPr lang="ko-KR" altLang="en-US" dirty="0"/>
              <a:t> </a:t>
            </a:r>
            <a:r>
              <a:rPr lang="ko-KR" altLang="en-US" dirty="0" err="1"/>
              <a:t>결측치로</a:t>
            </a:r>
            <a:r>
              <a:rPr lang="ko-KR" altLang="en-US" dirty="0"/>
              <a:t> 처리한 후 선형 </a:t>
            </a:r>
            <a:r>
              <a:rPr lang="ko-KR" altLang="en-US" dirty="0" err="1"/>
              <a:t>보간을</a:t>
            </a:r>
            <a:r>
              <a:rPr lang="ko-KR" altLang="en-US" dirty="0"/>
              <a:t> 진행하였다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04D9ED-FB41-C2A5-E63C-3EB369166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90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4DF62-3EA3-188D-3EF5-A75ABBFE9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8DD91-3D78-62FB-4FEC-4A0B79F16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158CC8-80E7-B9DE-FA46-8C9195009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8A1807-8834-AC36-AFD1-BBEB84225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685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83125-6A01-B7A6-75E9-A2D506EB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DAA210-4D6E-003F-2794-2AA6C7B29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D56387-8C87-C919-B345-E1E267346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93D827-B5F1-59BB-E124-3A08AC681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9DD6-BDF0-9E88-E9BA-E819454B8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E09637-B8D6-9131-601F-C52DD9294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3809A1-1EB9-2F7A-B20E-13D542624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ADB2B1-9D38-1EB2-69AB-EDCC88952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1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100B0-CA37-BF81-249A-64E7AF211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359D29-6582-4DFC-159A-42454F355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074FE9-4CF2-E6A8-BF8D-31FAB8F28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커널의 역할은 위치에 상관없이 공통적인 특징하기 위해서이다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 연구의 경우 </a:t>
            </a:r>
            <a:r>
              <a:rPr lang="ko-KR" altLang="en-US" dirty="0" err="1"/>
              <a:t>스펙트로그램에</a:t>
            </a:r>
            <a:r>
              <a:rPr lang="ko-KR" altLang="en-US" dirty="0"/>
              <a:t> 나타나는 연속적인 특유의 패턴을 </a:t>
            </a:r>
            <a:r>
              <a:rPr lang="ko-KR" altLang="en-US" dirty="0" err="1"/>
              <a:t>찾기위해</a:t>
            </a:r>
            <a:r>
              <a:rPr lang="ko-KR" altLang="en-US" dirty="0"/>
              <a:t> 커널을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스펙트로그램은</a:t>
            </a:r>
            <a:r>
              <a:rPr lang="ko-KR" altLang="en-US" dirty="0"/>
              <a:t> 값이 달라도 </a:t>
            </a:r>
            <a:r>
              <a:rPr lang="ko-KR" altLang="en-US" dirty="0" err="1"/>
              <a:t>유사생김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패턴을 파악하기 위해서는 커널을 크게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A89CE9-64F3-817B-BDD0-D228E15D2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16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5E110-341E-002A-AF76-764D7924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48C84F-DC04-B907-79C9-0961359E3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16A499-FB18-5CC2-F1DA-3B15B6F29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A9F41-8ABD-F37F-83A7-187DE787D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87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E9770-6B9E-51E4-6BAF-3762407F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D9F182-4D1D-BD3A-A172-78F6A3FA5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F78DAF-6112-CB37-E8E9-E2AEEB435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F854A-93E7-76D1-8FA6-FA38C2129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24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ESS</a:t>
            </a:r>
            <a:r>
              <a:rPr lang="ko-KR" altLang="en-US" dirty="0"/>
              <a:t>의 가장 대표적인 리튬이온</a:t>
            </a:r>
            <a:r>
              <a:rPr lang="en-US" altLang="ko-KR" dirty="0"/>
              <a:t> ESS </a:t>
            </a:r>
            <a:r>
              <a:rPr lang="ko-KR" altLang="en-US" dirty="0"/>
              <a:t>화재의 경우 리튬이온 배터리의 </a:t>
            </a:r>
            <a:r>
              <a:rPr lang="ko-KR" altLang="en-US" dirty="0" err="1"/>
              <a:t>열폭주</a:t>
            </a:r>
            <a:r>
              <a:rPr lang="ko-KR" altLang="en-US" dirty="0"/>
              <a:t> 현상으로 인해 더 큰 화재가 발생할 가능성이 존재하며</a:t>
            </a:r>
            <a:r>
              <a:rPr lang="en-US" altLang="ko-KR" dirty="0"/>
              <a:t>, </a:t>
            </a:r>
            <a:r>
              <a:rPr lang="ko-KR" altLang="en-US" dirty="0"/>
              <a:t>열폭주로 인한 화재 발생 시 열폭주의 화학 반응 등으로 화재 진압이 어렵다는 문제점이 존재한다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  <a:r>
              <a:rPr lang="en-US" altLang="ko-KR" dirty="0"/>
              <a:t>, ESS </a:t>
            </a:r>
            <a:r>
              <a:rPr lang="ko-KR" altLang="en-US" dirty="0"/>
              <a:t>사용이 증가하는 요즘에는 </a:t>
            </a:r>
            <a:r>
              <a:rPr lang="en-US" altLang="ko-KR" dirty="0"/>
              <a:t>ESS </a:t>
            </a:r>
            <a:r>
              <a:rPr lang="ko-KR" altLang="en-US" dirty="0"/>
              <a:t>배터리 화재 예측은 필수적이다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25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89CC-4ABF-ED8C-CAD0-D6FEBA99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BBEB0F-1A7D-4399-54C9-6198B5347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A6C113-C809-2170-4833-BBF2FA8CE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에서 커널 사이즈가 </a:t>
            </a:r>
            <a:r>
              <a:rPr lang="en-US" altLang="ko-KR" dirty="0"/>
              <a:t>40x30</a:t>
            </a:r>
            <a:r>
              <a:rPr lang="ko-KR" altLang="en-US" dirty="0"/>
              <a:t>으로 되게 크게 설정하였는데</a:t>
            </a:r>
            <a:r>
              <a:rPr lang="en-US" altLang="ko-KR" dirty="0"/>
              <a:t>, </a:t>
            </a:r>
            <a:r>
              <a:rPr lang="ko-KR" altLang="en-US" dirty="0"/>
              <a:t>이는 메모리적으로 비효율적이다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커널 사이즈는 줄이고</a:t>
            </a:r>
            <a:r>
              <a:rPr lang="en-US" altLang="ko-KR" dirty="0"/>
              <a:t>, </a:t>
            </a:r>
            <a:r>
              <a:rPr lang="ko-KR" altLang="en-US" dirty="0"/>
              <a:t>최고의 성능을 나올 수 있게 하는 방법을 찾아보다가 </a:t>
            </a:r>
            <a:r>
              <a:rPr lang="en-US" altLang="ko-KR" dirty="0"/>
              <a:t>Dilated Convolution</a:t>
            </a:r>
            <a:r>
              <a:rPr lang="ko-KR" altLang="en-US" dirty="0"/>
              <a:t>이라는 것을 알게 되어 향후 연구로는 </a:t>
            </a:r>
            <a:r>
              <a:rPr lang="en-US" altLang="ko-KR" dirty="0"/>
              <a:t>Dilated Convolution</a:t>
            </a:r>
            <a:r>
              <a:rPr lang="ko-KR" altLang="en-US" dirty="0"/>
              <a:t>을 진행하여 메모리 비효율을 </a:t>
            </a:r>
            <a:r>
              <a:rPr lang="ko-KR" altLang="en-US" dirty="0" err="1"/>
              <a:t>줄여나갈</a:t>
            </a:r>
            <a:r>
              <a:rPr lang="ko-KR" altLang="en-US" dirty="0"/>
              <a:t>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8DF09-356C-8BC2-5E57-22CFFE6A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41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8A89A-4933-FE35-6BE1-52DD34B5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481137-D8E6-A98E-7416-BC1AFD45C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2C7AC8-4A1F-1EFE-9247-E0319BC96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65004-5A6C-AD37-0709-C3B4781ED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46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기존에는 </a:t>
            </a:r>
            <a:r>
              <a:rPr lang="ko-KR" altLang="en-US" dirty="0" err="1"/>
              <a:t>임계값을</a:t>
            </a:r>
            <a:r>
              <a:rPr lang="ko-KR" altLang="en-US" dirty="0"/>
              <a:t> 정해서 </a:t>
            </a:r>
            <a:r>
              <a:rPr lang="ko-KR" altLang="en-US" dirty="0" err="1"/>
              <a:t>임계값</a:t>
            </a:r>
            <a:r>
              <a:rPr lang="ko-KR" altLang="en-US" dirty="0"/>
              <a:t> 이상이 되었을 경우 화재가 발생했다고 예측하는 방법이 존재했다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7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열폭주</a:t>
            </a:r>
            <a:r>
              <a:rPr lang="ko-KR" altLang="en-US" dirty="0"/>
              <a:t> 현상은 배터리의 실제 상태와 밀접한 관련이 존재하여</a:t>
            </a:r>
            <a:r>
              <a:rPr lang="en-US" altLang="ko-KR" dirty="0"/>
              <a:t>, </a:t>
            </a:r>
            <a:r>
              <a:rPr lang="ko-KR" altLang="en-US" dirty="0"/>
              <a:t>정적인 </a:t>
            </a:r>
            <a:r>
              <a:rPr lang="ko-KR" altLang="en-US" dirty="0" err="1"/>
              <a:t>임계값을</a:t>
            </a:r>
            <a:r>
              <a:rPr lang="ko-KR" altLang="en-US" dirty="0"/>
              <a:t> 활용하는 화재 예측은 배터리 상태에 민감하게 반응하여 정확하게 예측할 가능성이 감소한다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53089-0756-931B-B9F9-DF5F45F10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044A0B-055A-C484-83BD-8A2816DF6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A51232-1A8B-0C1E-4011-F7FD5A642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시간</a:t>
            </a:r>
            <a:r>
              <a:rPr lang="en-US" altLang="ko-KR" dirty="0"/>
              <a:t>-</a:t>
            </a:r>
            <a:r>
              <a:rPr lang="ko-KR" altLang="en-US" dirty="0"/>
              <a:t>주파수 기반 알고리즘을 제안한다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알고리즘의 개요는 </a:t>
            </a:r>
            <a:r>
              <a:rPr lang="en-US" altLang="ko-KR" dirty="0"/>
              <a:t>~~ </a:t>
            </a:r>
            <a:r>
              <a:rPr lang="ko-KR" altLang="en-US" dirty="0"/>
              <a:t>진행된다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4CB710-1C0E-F672-D26F-F5F7EB973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74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6A7E9-E101-560C-D842-C74649D0C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49F571-DF31-75DE-1E50-390D46263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BD297A-7B46-2BE2-C4C5-6C9B85A9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전압을 측정하는 센서에 따라 측정되는 </a:t>
            </a:r>
            <a:r>
              <a:rPr lang="ko-KR" altLang="en-US" dirty="0" err="1"/>
              <a:t>수치값이</a:t>
            </a:r>
            <a:r>
              <a:rPr lang="ko-KR" altLang="en-US" dirty="0"/>
              <a:t> 달라지기 때문에 절대적인 </a:t>
            </a:r>
            <a:r>
              <a:rPr lang="ko-KR" altLang="en-US" dirty="0" err="1"/>
              <a:t>수치값을</a:t>
            </a:r>
            <a:r>
              <a:rPr lang="ko-KR" altLang="en-US" dirty="0"/>
              <a:t> 사용하는 것은 센서 값들의 상대적인 변화량을 사용하는 것보다 무의미할 것이라고 생각하여</a:t>
            </a:r>
            <a:r>
              <a:rPr lang="en-US" altLang="ko-KR" dirty="0"/>
              <a:t>, </a:t>
            </a:r>
            <a:r>
              <a:rPr lang="ko-KR" altLang="en-US" dirty="0"/>
              <a:t>센서 값들의 변화량에 집중하여 연구를 진행하였다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D0F5E2-019B-8192-D780-E41918A69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65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B1B4C-0389-B019-A35C-86D7424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667F61-DA8F-C9E1-5408-D8D2BCE03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BDC2BD-A77A-6C27-4AD0-13E13A24E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값의 변화량은 진동으로 나타낼 수 있고</a:t>
            </a:r>
            <a:r>
              <a:rPr lang="en-US" altLang="ko-KR" dirty="0"/>
              <a:t>, </a:t>
            </a:r>
            <a:r>
              <a:rPr lang="ko-KR" altLang="en-US" dirty="0"/>
              <a:t>이 진동들을 한 눈에 파악하기 쉽게 </a:t>
            </a:r>
            <a:r>
              <a:rPr lang="ko-KR" altLang="en-US" dirty="0" err="1"/>
              <a:t>스펙트로그램으로</a:t>
            </a:r>
            <a:r>
              <a:rPr lang="ko-KR" altLang="en-US" dirty="0"/>
              <a:t> </a:t>
            </a:r>
            <a:r>
              <a:rPr lang="ko-KR" altLang="en-US" dirty="0" err="1"/>
              <a:t>시각화하였다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ACC4B-869A-B2F4-FB34-53A3F7553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83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AE4EA-410B-0D40-65EA-DE3126569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BABA1A-BED9-E9FF-90BC-94C9722A7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E1A5C0-5F24-C314-F7EA-2EFC8C82C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스펙트로그램이란</a:t>
            </a:r>
            <a:r>
              <a:rPr lang="en-US" altLang="ko-KR" dirty="0"/>
              <a:t>, </a:t>
            </a:r>
            <a:r>
              <a:rPr lang="ko-KR" altLang="en-US" dirty="0"/>
              <a:t>소리나 파동 같은 신호를 시각적으로 표현하기 위한 시각화 방법으로</a:t>
            </a:r>
            <a:r>
              <a:rPr lang="en-US" altLang="ko-KR" dirty="0"/>
              <a:t>, </a:t>
            </a:r>
            <a:r>
              <a:rPr lang="ko-KR" altLang="en-US" dirty="0"/>
              <a:t>음성인식 신호를 </a:t>
            </a:r>
            <a:r>
              <a:rPr lang="ko-KR" altLang="en-US" dirty="0" err="1"/>
              <a:t>전처리할</a:t>
            </a:r>
            <a:r>
              <a:rPr lang="ko-KR" altLang="en-US" dirty="0"/>
              <a:t> 때 많이 사용하는 기법이다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44B162-4064-CE6D-25B0-83725E6BB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FB737-7EDE-3265-BD48-248F100CF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F3EF9E-2A14-A7DF-5ECA-1A47960FE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475BCF-7023-B5EA-9A19-538C80855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그림은 시계열 데이터를 </a:t>
            </a:r>
            <a:r>
              <a:rPr lang="ko-KR" altLang="en-US" dirty="0" err="1"/>
              <a:t>전처리</a:t>
            </a:r>
            <a:r>
              <a:rPr lang="ko-KR" altLang="en-US" dirty="0"/>
              <a:t> 하지 않고 </a:t>
            </a:r>
            <a:r>
              <a:rPr lang="ko-KR" altLang="en-US" dirty="0" err="1"/>
              <a:t>스펙트로그램으로</a:t>
            </a:r>
            <a:r>
              <a:rPr lang="ko-KR" altLang="en-US" dirty="0"/>
              <a:t> 이미지화 한 사진이다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축은 </a:t>
            </a:r>
            <a:r>
              <a:rPr lang="en-US" altLang="ko-KR" dirty="0"/>
              <a:t>~, Y</a:t>
            </a:r>
            <a:r>
              <a:rPr lang="ko-KR" altLang="en-US" dirty="0"/>
              <a:t>축 </a:t>
            </a:r>
            <a:r>
              <a:rPr lang="en-US" altLang="ko-KR" dirty="0"/>
              <a:t>~, Z</a:t>
            </a:r>
            <a:r>
              <a:rPr lang="ko-KR" altLang="en-US" dirty="0"/>
              <a:t>축은 </a:t>
            </a:r>
            <a:r>
              <a:rPr lang="en-US" altLang="ko-KR" dirty="0"/>
              <a:t>~</a:t>
            </a:r>
            <a:r>
              <a:rPr lang="ko-KR" altLang="en-US" dirty="0"/>
              <a:t>을 나타낸다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52530-34BE-2D5E-E635-BCAF6FBFD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86A60-7E5D-4D03-8962-CBBA912C89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6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DEBAC-5FA8-A333-F161-5CF26758B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D465AD-F676-D1AF-079C-C74CF60FB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36308-C235-0428-56F4-39FFEA81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933F7-5A4A-2F1C-9CF3-069DFC37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99D17-1415-95BF-0A45-17D2A8FF3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5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46ECB-28E8-6C1E-CEC1-3F1881C0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206E36-075C-31F0-5CEB-61A34AE83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97BD2-33AC-B4C8-5D26-327C58B5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0C461-C576-431E-338C-F3B074D1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3AA84-0C14-EE40-8779-92B8CD2E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9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5F1F86-2733-807D-9C04-61474AC1F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3ACAD8-E889-69F4-AA6A-4393722A3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349CD-C757-7478-B23D-F5230551C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DD5CC-66AE-2539-E625-E8B2C5EC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045B8-C1C8-CBC6-4DC3-A0BF620B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49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FFA82-8432-E76D-4A06-A85E0AEF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5A15B-1E7A-06CE-A36E-575C8F79B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E4A7A8-5F68-9B67-CFF1-864E2BB0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2C789-9A55-15E8-8DF5-88EF832E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64882-BD4F-94B0-E5CE-9182D3C9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0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068CF-E6EB-8EB3-9960-C10CD3E8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4BCC3D-B9C1-29C9-E86A-FCA4FA245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D017FA-92D4-B26F-0F80-0637AA1F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A222C-2674-CB29-11BF-89CF9A18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4A830-1A52-D52C-D28A-C03CE680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3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F57DC-E4D4-1DB7-97CA-28C00C03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93C73-C43E-B466-25C7-B0A8ABBFA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CAC5A8-E1BB-2EE1-40DF-48B2F7394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78BD90-BFDF-56A6-25A1-DE497676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025225-FA5C-875E-5724-7858683F7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9322DE-1911-86A6-7B19-F773702B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6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F4BE7-859B-6928-4FD5-0CE6435C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33EDD-F559-A84B-949C-0EEF84968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F26756-6785-2900-E98F-C2861F040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CBE5A7-C832-2180-73E3-06D0F321A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76F8D7-7A58-5C33-9CE5-ED696EAE3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C44DA4-C9DF-C3A8-9779-06FA8062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0AD142-C7A0-58F4-1944-BFAC2FA9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333AA9-0CDA-0FB5-E589-1E9562D0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7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09EB-AF33-BC83-77C8-C43FC612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BAEA23-4074-E32B-4A56-57E0C3FA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EA021-035B-1853-89FB-AA72F03E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68E4CF-A033-C7A1-F226-24894DD6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8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9E6CCB-41B8-B5B2-1C9D-46458569D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707081-CAF5-6C7B-A196-586C8094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FFD2A-259B-A2C4-E9D7-A0DA22A8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20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4B185-C3AB-C743-61E9-250D1587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9BB3E-7D5A-23D7-9640-42F3DB918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53A7D5-591F-DCE0-93CF-1A591EDC8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3BCDDE-243A-2133-2243-9CE748E3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C1E60-ECD8-AF5B-A068-A0AE48C4E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852308-B2A3-B976-7309-401AF209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6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A1CFD-3483-3C4C-8F44-4E5781CD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E5EE57-8CC5-258C-90EB-0485B70F5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D0A709-BFF7-D571-82EF-17784CCC3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8700E5-22D0-5ABE-AC9C-9164576C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F8EDCB-5E2F-70AD-D5A9-79CBC488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8E8264-0146-2BAF-2EBE-A94CD648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43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01AE18-5AEB-602E-EF14-B768AB40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60CA5-3F3E-D156-6F5C-D85FCCEBC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9DBFB-3F37-55A3-15E8-E8FDE8215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0200B7-1FBD-49E1-B090-9DAC8E712442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FB38A-E440-D3A0-240E-55CE6FD3A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55C55-56CA-FCC2-0EC8-7D833DEBF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CC5315-C757-448C-BB10-3BD4BC797D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18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1A290-4A4D-032E-CB7E-01CC9F079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2E9456-6ED3-600F-7EE2-D0B5134453A4}"/>
              </a:ext>
            </a:extLst>
          </p:cNvPr>
          <p:cNvSpPr/>
          <p:nvPr/>
        </p:nvSpPr>
        <p:spPr>
          <a:xfrm flipV="1">
            <a:off x="599769" y="1488558"/>
            <a:ext cx="64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80A46-11FF-2EC4-DBCD-638D3348855D}"/>
              </a:ext>
            </a:extLst>
          </p:cNvPr>
          <p:cNvSpPr txBox="1"/>
          <p:nvPr/>
        </p:nvSpPr>
        <p:spPr>
          <a:xfrm>
            <a:off x="599770" y="449908"/>
            <a:ext cx="5968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00" dirty="0">
                <a:solidFill>
                  <a:srgbClr val="41414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SW </a:t>
            </a:r>
            <a:r>
              <a:rPr lang="ko-KR" altLang="en-US" sz="2800" b="1" spc="-100" dirty="0">
                <a:solidFill>
                  <a:srgbClr val="41414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융합 </a:t>
            </a:r>
            <a:r>
              <a:rPr lang="ko-KR" altLang="en-US" sz="2800" b="1" spc="-100" dirty="0" err="1">
                <a:solidFill>
                  <a:srgbClr val="41414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캡스톤</a:t>
            </a:r>
            <a:r>
              <a:rPr lang="ko-KR" altLang="en-US" sz="2800" b="1" spc="-100" dirty="0">
                <a:solidFill>
                  <a:srgbClr val="41414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디자인 심화 최종 발표</a:t>
            </a:r>
            <a:endParaRPr lang="en-US" altLang="ko-KR" sz="2800" b="1" spc="-100" dirty="0">
              <a:solidFill>
                <a:srgbClr val="41414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endParaRPr lang="en-US" altLang="ko-KR" sz="800" b="1" spc="-100" dirty="0">
              <a:solidFill>
                <a:srgbClr val="414141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2000" b="1" spc="-100" dirty="0">
                <a:solidFill>
                  <a:srgbClr val="41414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b="1" spc="-100" dirty="0" err="1">
                <a:solidFill>
                  <a:srgbClr val="41414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차전지</a:t>
            </a:r>
            <a:r>
              <a:rPr lang="ko-KR" altLang="en-US" sz="2000" b="1" spc="-100" dirty="0">
                <a:solidFill>
                  <a:srgbClr val="41414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불량 예측 인공지능 모델 개발</a:t>
            </a:r>
            <a:endParaRPr lang="en-US" altLang="ko-KR" sz="2000" b="1" spc="-100" dirty="0">
              <a:solidFill>
                <a:srgbClr val="41414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EE935-6211-9D12-4F4F-D82D1703407C}"/>
              </a:ext>
            </a:extLst>
          </p:cNvPr>
          <p:cNvSpPr txBox="1"/>
          <p:nvPr/>
        </p:nvSpPr>
        <p:spPr>
          <a:xfrm>
            <a:off x="599769" y="1591101"/>
            <a:ext cx="3303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latin typeface="Noto Sans KR ExtraLight" panose="020B0200000000000000" pitchFamily="50" charset="-127"/>
                <a:ea typeface="Noto Sans KR ExtraLight" panose="020B0200000000000000" pitchFamily="50" charset="-127"/>
              </a:rPr>
              <a:t>20231050 </a:t>
            </a:r>
            <a:r>
              <a:rPr lang="ko-KR" altLang="en-US" sz="1600" spc="-90" dirty="0" err="1">
                <a:latin typeface="Noto Sans KR ExtraLight" panose="020B0200000000000000" pitchFamily="50" charset="-127"/>
                <a:ea typeface="Noto Sans KR ExtraLight" panose="020B0200000000000000" pitchFamily="50" charset="-127"/>
              </a:rPr>
              <a:t>김파란하늘</a:t>
            </a:r>
            <a:r>
              <a:rPr lang="en-US" altLang="ko-KR" sz="1600" spc="-90" dirty="0">
                <a:latin typeface="Noto Sans KR ExtraLight" panose="020B0200000000000000" pitchFamily="50" charset="-127"/>
                <a:ea typeface="Noto Sans KR ExtraLight" panose="020B0200000000000000" pitchFamily="50" charset="-127"/>
              </a:rPr>
              <a:t>,</a:t>
            </a:r>
            <a:r>
              <a:rPr lang="ko-KR" altLang="en-US" sz="1600" spc="-90" dirty="0">
                <a:latin typeface="Noto Sans KR ExtraLight" panose="020B0200000000000000" pitchFamily="50" charset="-127"/>
                <a:ea typeface="Noto Sans KR ExtraLight" panose="020B0200000000000000" pitchFamily="50" charset="-127"/>
              </a:rPr>
              <a:t> </a:t>
            </a:r>
            <a:r>
              <a:rPr lang="en-US" altLang="ko-KR" sz="1600" spc="-90" dirty="0">
                <a:latin typeface="Noto Sans KR ExtraLight" panose="020B0200000000000000" pitchFamily="50" charset="-127"/>
                <a:ea typeface="Noto Sans KR ExtraLight" panose="020B0200000000000000" pitchFamily="50" charset="-127"/>
              </a:rPr>
              <a:t>20231068 </a:t>
            </a:r>
            <a:r>
              <a:rPr lang="ko-KR" altLang="en-US" sz="1600" spc="-90" dirty="0">
                <a:latin typeface="Noto Sans KR ExtraLight" panose="020B0200000000000000" pitchFamily="50" charset="-127"/>
                <a:ea typeface="Noto Sans KR ExtraLight" panose="020B0200000000000000" pitchFamily="50" charset="-127"/>
              </a:rPr>
              <a:t>이연서</a:t>
            </a:r>
          </a:p>
        </p:txBody>
      </p:sp>
    </p:spTree>
    <p:extLst>
      <p:ext uri="{BB962C8B-B14F-4D97-AF65-F5344CB8AC3E}">
        <p14:creationId xmlns:p14="http://schemas.microsoft.com/office/powerpoint/2010/main" val="3716330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EBC6D-E085-F317-AE76-EA82DEAC1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569B82-9411-C232-5210-645DEDE68B70}"/>
              </a:ext>
            </a:extLst>
          </p:cNvPr>
          <p:cNvSpPr/>
          <p:nvPr/>
        </p:nvSpPr>
        <p:spPr>
          <a:xfrm flipV="1">
            <a:off x="538154" y="925327"/>
            <a:ext cx="28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9D3746-1C68-69FB-B359-E8E35BB7225F}"/>
              </a:ext>
            </a:extLst>
          </p:cNvPr>
          <p:cNvSpPr txBox="1"/>
          <p:nvPr/>
        </p:nvSpPr>
        <p:spPr>
          <a:xfrm>
            <a:off x="538153" y="450975"/>
            <a:ext cx="598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Spectrogram</a:t>
            </a:r>
          </a:p>
        </p:txBody>
      </p:sp>
      <p:pic>
        <p:nvPicPr>
          <p:cNvPr id="13" name="그림 12" descr="패턴, 스크린샷, 직사각형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186F03-90DF-F392-7947-0C49BB46C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10684" r="8314" b="9454"/>
          <a:stretch>
            <a:fillRect/>
          </a:stretch>
        </p:blipFill>
        <p:spPr>
          <a:xfrm>
            <a:off x="7378709" y="1104594"/>
            <a:ext cx="3584258" cy="26670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ACCBC2-F342-01F8-E644-DBE4F1807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80" y="1222581"/>
            <a:ext cx="4451862" cy="2878450"/>
          </a:xfrm>
          <a:prstGeom prst="rect">
            <a:avLst/>
          </a:prstGeom>
        </p:spPr>
      </p:pic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CCE15EF6-F4E9-81A6-6EF2-8EC4D9735FDE}"/>
              </a:ext>
            </a:extLst>
          </p:cNvPr>
          <p:cNvSpPr/>
          <p:nvPr/>
        </p:nvSpPr>
        <p:spPr>
          <a:xfrm rot="16200000" flipV="1">
            <a:off x="6041580" y="1988154"/>
            <a:ext cx="703291" cy="644013"/>
          </a:xfrm>
          <a:prstGeom prst="triangle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0442C14-10D8-CFC5-BAC9-63A46E88DE6F}"/>
              </a:ext>
            </a:extLst>
          </p:cNvPr>
          <p:cNvSpPr/>
          <p:nvPr/>
        </p:nvSpPr>
        <p:spPr>
          <a:xfrm>
            <a:off x="538153" y="4777572"/>
            <a:ext cx="375920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22944-BEC3-85E0-7559-F11C48654A5D}"/>
              </a:ext>
            </a:extLst>
          </p:cNvPr>
          <p:cNvSpPr txBox="1"/>
          <p:nvPr/>
        </p:nvSpPr>
        <p:spPr>
          <a:xfrm>
            <a:off x="955880" y="4712089"/>
            <a:ext cx="3756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X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축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시간</a:t>
            </a:r>
            <a:endParaRPr lang="en-US" altLang="ko-KR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Y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축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: 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주파수</a:t>
            </a:r>
            <a:endParaRPr lang="en-US" altLang="ko-KR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Z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축 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색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): 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주파수의 빈도 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or 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주파수의 강도</a:t>
            </a:r>
            <a:endParaRPr lang="en-US" altLang="ko-KR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49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EC91-3657-D284-E0A6-2203C501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9E2F3-6FAF-8903-1C15-8C0A1C6D4938}"/>
              </a:ext>
            </a:extLst>
          </p:cNvPr>
          <p:cNvSpPr/>
          <p:nvPr/>
        </p:nvSpPr>
        <p:spPr>
          <a:xfrm flipV="1">
            <a:off x="538154" y="925327"/>
            <a:ext cx="64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E72CF-9DC2-8986-A15E-66AB1A08657F}"/>
              </a:ext>
            </a:extLst>
          </p:cNvPr>
          <p:cNvSpPr txBox="1"/>
          <p:nvPr/>
        </p:nvSpPr>
        <p:spPr>
          <a:xfrm>
            <a:off x="538153" y="450975"/>
            <a:ext cx="598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STFT (Short-Time Fourier Transform)</a:t>
            </a:r>
          </a:p>
        </p:txBody>
      </p:sp>
      <p:pic>
        <p:nvPicPr>
          <p:cNvPr id="1026" name="Picture 2" descr="Short-time Fourier transform (STFT) overview. | Download Scientific Diagram">
            <a:extLst>
              <a:ext uri="{FF2B5EF4-FFF2-40B4-BE49-F238E27FC236}">
                <a16:creationId xmlns:a16="http://schemas.microsoft.com/office/drawing/2014/main" id="{B7B0BDE3-A413-D4BB-B462-91B571808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019" b="83401"/>
          <a:stretch>
            <a:fillRect/>
          </a:stretch>
        </p:blipFill>
        <p:spPr bwMode="auto">
          <a:xfrm>
            <a:off x="450003" y="2202640"/>
            <a:ext cx="4626846" cy="80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E0B4957-1008-2774-A078-6E53046E4F3E}"/>
              </a:ext>
            </a:extLst>
          </p:cNvPr>
          <p:cNvSpPr/>
          <p:nvPr/>
        </p:nvSpPr>
        <p:spPr>
          <a:xfrm>
            <a:off x="5179455" y="2418735"/>
            <a:ext cx="2617865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5ABC4-1B7F-7FDC-0C06-65DD859D6775}"/>
              </a:ext>
            </a:extLst>
          </p:cNvPr>
          <p:cNvSpPr txBox="1"/>
          <p:nvPr/>
        </p:nvSpPr>
        <p:spPr>
          <a:xfrm>
            <a:off x="5258115" y="2202640"/>
            <a:ext cx="1960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FFT (Fast Fourier Transform)</a:t>
            </a:r>
            <a:endParaRPr lang="ko-KR" altLang="en-US" sz="1200" spc="-1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31957-CF71-496C-FC38-98C3369DF211}"/>
              </a:ext>
            </a:extLst>
          </p:cNvPr>
          <p:cNvSpPr txBox="1"/>
          <p:nvPr/>
        </p:nvSpPr>
        <p:spPr>
          <a:xfrm>
            <a:off x="7915308" y="241873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데이터의 길이가 길면 </a:t>
            </a:r>
            <a:r>
              <a:rPr lang="ko-KR" altLang="en-US" spc="-100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연산이 복잡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해짐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078DB45C-FCEA-B598-FAC3-E6A698012448}"/>
              </a:ext>
            </a:extLst>
          </p:cNvPr>
          <p:cNvSpPr/>
          <p:nvPr/>
        </p:nvSpPr>
        <p:spPr>
          <a:xfrm flipV="1">
            <a:off x="6170080" y="3183194"/>
            <a:ext cx="285136" cy="245806"/>
          </a:xfrm>
          <a:prstGeom prst="triangle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Short-time Fourier transform (STFT) overview. | Download Scientific Diagram">
            <a:extLst>
              <a:ext uri="{FF2B5EF4-FFF2-40B4-BE49-F238E27FC236}">
                <a16:creationId xmlns:a16="http://schemas.microsoft.com/office/drawing/2014/main" id="{74AB3BBA-A0A2-6D1E-945A-B3ACAADE5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019" b="83401"/>
          <a:stretch>
            <a:fillRect/>
          </a:stretch>
        </p:blipFill>
        <p:spPr bwMode="auto">
          <a:xfrm>
            <a:off x="450003" y="3853837"/>
            <a:ext cx="4626846" cy="80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1F545EE-CA1B-5E65-C6F7-D8BC46D65CD0}"/>
              </a:ext>
            </a:extLst>
          </p:cNvPr>
          <p:cNvSpPr/>
          <p:nvPr/>
        </p:nvSpPr>
        <p:spPr>
          <a:xfrm>
            <a:off x="5179455" y="4069932"/>
            <a:ext cx="2617865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9E8B1-BB16-221E-75D0-8EFEE9170199}"/>
              </a:ext>
            </a:extLst>
          </p:cNvPr>
          <p:cNvSpPr txBox="1"/>
          <p:nvPr/>
        </p:nvSpPr>
        <p:spPr>
          <a:xfrm>
            <a:off x="5012662" y="3843594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1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STFT</a:t>
            </a:r>
            <a:r>
              <a:rPr lang="ko-KR" altLang="en-US" sz="1200" spc="-1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200" spc="-1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(Short-Time</a:t>
            </a:r>
            <a:r>
              <a:rPr lang="ko-KR" altLang="en-US" sz="1200" spc="-1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200" spc="-1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Fourier</a:t>
            </a:r>
            <a:r>
              <a:rPr lang="ko-KR" altLang="en-US" sz="1200" spc="-1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200" spc="-1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Transform)</a:t>
            </a:r>
            <a:endParaRPr lang="ko-KR" altLang="en-US" sz="1200" spc="-1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62D3E-ED3F-549C-35D0-7BE3C1B45721}"/>
              </a:ext>
            </a:extLst>
          </p:cNvPr>
          <p:cNvSpPr txBox="1"/>
          <p:nvPr/>
        </p:nvSpPr>
        <p:spPr>
          <a:xfrm>
            <a:off x="7899926" y="3888855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구간을 나눠서 푸리에 변환 진행 </a:t>
            </a:r>
            <a:endParaRPr lang="en-US" altLang="ko-KR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연산 쉬움</a:t>
            </a:r>
          </a:p>
        </p:txBody>
      </p:sp>
    </p:spTree>
    <p:extLst>
      <p:ext uri="{BB962C8B-B14F-4D97-AF65-F5344CB8AC3E}">
        <p14:creationId xmlns:p14="http://schemas.microsoft.com/office/powerpoint/2010/main" val="410478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43831-FCDB-99E7-7285-F5CA4B4A8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ED9432-47B2-6091-6042-6D9619150A8D}"/>
              </a:ext>
            </a:extLst>
          </p:cNvPr>
          <p:cNvSpPr/>
          <p:nvPr/>
        </p:nvSpPr>
        <p:spPr>
          <a:xfrm flipV="1">
            <a:off x="538154" y="925327"/>
            <a:ext cx="64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CADAB-01D6-8B89-4F80-D385E9E80BD4}"/>
              </a:ext>
            </a:extLst>
          </p:cNvPr>
          <p:cNvSpPr txBox="1"/>
          <p:nvPr/>
        </p:nvSpPr>
        <p:spPr>
          <a:xfrm>
            <a:off x="538153" y="450975"/>
            <a:ext cx="598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STFT (Short-Time Fourier Transform)</a:t>
            </a:r>
          </a:p>
        </p:txBody>
      </p:sp>
      <p:pic>
        <p:nvPicPr>
          <p:cNvPr id="2050" name="Picture 2" descr="Short-time Fourier transform (STFT) overview. | Download Scientific Diagram">
            <a:extLst>
              <a:ext uri="{FF2B5EF4-FFF2-40B4-BE49-F238E27FC236}">
                <a16:creationId xmlns:a16="http://schemas.microsoft.com/office/drawing/2014/main" id="{14381F4F-0A3B-79D2-8DF9-08308DF61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68" r="361"/>
          <a:stretch>
            <a:fillRect/>
          </a:stretch>
        </p:blipFill>
        <p:spPr bwMode="auto">
          <a:xfrm>
            <a:off x="964467" y="1499317"/>
            <a:ext cx="4368144" cy="291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47419-B7ED-85A4-8324-BDB504CFF81D}"/>
              </a:ext>
            </a:extLst>
          </p:cNvPr>
          <p:cNvSpPr txBox="1"/>
          <p:nvPr/>
        </p:nvSpPr>
        <p:spPr>
          <a:xfrm>
            <a:off x="964467" y="4712351"/>
            <a:ext cx="468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Window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만큼 이동하면서 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Fourier Transform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진행</a:t>
            </a:r>
            <a:endParaRPr lang="en-US" altLang="ko-KR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-&gt;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시간정보 사용 가능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34C75BA-B204-F8B3-4731-DE63A315A6B4}"/>
              </a:ext>
            </a:extLst>
          </p:cNvPr>
          <p:cNvSpPr/>
          <p:nvPr/>
        </p:nvSpPr>
        <p:spPr>
          <a:xfrm>
            <a:off x="6412307" y="3314365"/>
            <a:ext cx="395859" cy="405674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D0A62-E0CC-D9D5-ECA2-C76E274530C5}"/>
              </a:ext>
            </a:extLst>
          </p:cNvPr>
          <p:cNvSpPr txBox="1"/>
          <p:nvPr/>
        </p:nvSpPr>
        <p:spPr>
          <a:xfrm>
            <a:off x="7887863" y="3317147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STFT + Spectrogram</a:t>
            </a:r>
            <a:endParaRPr lang="ko-KR" altLang="en-US" sz="2000" spc="-1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26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A2656-5687-7B54-3A70-EE41A987F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998B1D-2199-26E3-13DA-E26D00E842F5}"/>
              </a:ext>
            </a:extLst>
          </p:cNvPr>
          <p:cNvSpPr/>
          <p:nvPr/>
        </p:nvSpPr>
        <p:spPr>
          <a:xfrm flipV="1">
            <a:off x="538154" y="925327"/>
            <a:ext cx="396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BA5CB3-6391-324C-BA4E-0F7D573B5EE5}"/>
              </a:ext>
            </a:extLst>
          </p:cNvPr>
          <p:cNvSpPr txBox="1"/>
          <p:nvPr/>
        </p:nvSpPr>
        <p:spPr>
          <a:xfrm>
            <a:off x="538153" y="450975"/>
            <a:ext cx="384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Dataset Generation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DA8962-A647-3768-EE3C-1F36AAD5B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53" y="1322768"/>
            <a:ext cx="10896763" cy="367707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FAADBD-AD3A-02FE-1C7B-8C874DB92723}"/>
              </a:ext>
            </a:extLst>
          </p:cNvPr>
          <p:cNvGrpSpPr/>
          <p:nvPr/>
        </p:nvGrpSpPr>
        <p:grpSpPr>
          <a:xfrm>
            <a:off x="538153" y="5401306"/>
            <a:ext cx="3752165" cy="369334"/>
            <a:chOff x="914073" y="5210021"/>
            <a:chExt cx="3752165" cy="369334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37031DA6-F23C-C28D-F99D-05A99D0D7886}"/>
                </a:ext>
              </a:extLst>
            </p:cNvPr>
            <p:cNvSpPr/>
            <p:nvPr/>
          </p:nvSpPr>
          <p:spPr>
            <a:xfrm>
              <a:off x="914073" y="5210022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D6A144-F482-21EE-4F95-17A17CDE937C}"/>
                </a:ext>
              </a:extLst>
            </p:cNvPr>
            <p:cNvSpPr txBox="1"/>
            <p:nvPr/>
          </p:nvSpPr>
          <p:spPr>
            <a:xfrm>
              <a:off x="1289993" y="5210021"/>
              <a:ext cx="3376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센서가 측정한 </a:t>
              </a:r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ESS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배터리의 전압 값</a:t>
              </a:r>
              <a:endPara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371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46BD-5BA9-75D1-1D08-292631989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7EDF80-2E9E-16C9-E25F-333841EFB182}"/>
              </a:ext>
            </a:extLst>
          </p:cNvPr>
          <p:cNvSpPr/>
          <p:nvPr/>
        </p:nvSpPr>
        <p:spPr>
          <a:xfrm flipV="1">
            <a:off x="538154" y="925327"/>
            <a:ext cx="396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584DBC-067B-5AFB-6848-891C2D74ADF5}"/>
              </a:ext>
            </a:extLst>
          </p:cNvPr>
          <p:cNvSpPr txBox="1"/>
          <p:nvPr/>
        </p:nvSpPr>
        <p:spPr>
          <a:xfrm>
            <a:off x="538153" y="450975"/>
            <a:ext cx="384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Dataset Generation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4DB1D-A20E-90BF-0AE4-6DFCFA07F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53" y="1322768"/>
            <a:ext cx="10896763" cy="367707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C87DF3A-0122-7227-1D65-741B108E9DD3}"/>
              </a:ext>
            </a:extLst>
          </p:cNvPr>
          <p:cNvSpPr/>
          <p:nvPr/>
        </p:nvSpPr>
        <p:spPr>
          <a:xfrm>
            <a:off x="538153" y="2251588"/>
            <a:ext cx="533563" cy="1750142"/>
          </a:xfrm>
          <a:prstGeom prst="ellipse">
            <a:avLst/>
          </a:prstGeom>
          <a:noFill/>
          <a:ln>
            <a:solidFill>
              <a:srgbClr val="41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79AFF7-917D-7D6A-1409-984ED48CCFC5}"/>
              </a:ext>
            </a:extLst>
          </p:cNvPr>
          <p:cNvSpPr txBox="1"/>
          <p:nvPr/>
        </p:nvSpPr>
        <p:spPr>
          <a:xfrm>
            <a:off x="538153" y="5447212"/>
            <a:ext cx="420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방전 시에도 일정한 전압 값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방전 값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측정됨</a:t>
            </a:r>
            <a:endParaRPr lang="en-US" altLang="ko-KR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40D09-E1EB-5AE3-53E8-59C9B38CA7EC}"/>
              </a:ext>
            </a:extLst>
          </p:cNvPr>
          <p:cNvSpPr txBox="1"/>
          <p:nvPr/>
        </p:nvSpPr>
        <p:spPr>
          <a:xfrm>
            <a:off x="538153" y="5816544"/>
            <a:ext cx="5036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-&gt;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방전 값 이하 수치들 </a:t>
            </a:r>
            <a:r>
              <a:rPr lang="ko-KR" altLang="en-US" spc="-100" dirty="0" err="1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결측치</a:t>
            </a:r>
            <a:r>
              <a:rPr lang="ko-KR" altLang="en-US" spc="-1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처리 후 선형 보간</a:t>
            </a:r>
          </a:p>
        </p:txBody>
      </p:sp>
    </p:spTree>
    <p:extLst>
      <p:ext uri="{BB962C8B-B14F-4D97-AF65-F5344CB8AC3E}">
        <p14:creationId xmlns:p14="http://schemas.microsoft.com/office/powerpoint/2010/main" val="424655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E9217-3E22-4049-1A26-5A7F5B05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C3E070-230E-FF4D-7A33-F2530DECE0C9}"/>
              </a:ext>
            </a:extLst>
          </p:cNvPr>
          <p:cNvSpPr/>
          <p:nvPr/>
        </p:nvSpPr>
        <p:spPr>
          <a:xfrm flipV="1">
            <a:off x="538154" y="925327"/>
            <a:ext cx="396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8DE37-45A0-C2DE-5B9C-6D3AFE32CE2F}"/>
              </a:ext>
            </a:extLst>
          </p:cNvPr>
          <p:cNvSpPr txBox="1"/>
          <p:nvPr/>
        </p:nvSpPr>
        <p:spPr>
          <a:xfrm>
            <a:off x="538153" y="450975"/>
            <a:ext cx="384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Dataset Generation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56C92F-A568-9B8A-D2E2-1C27640A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67525"/>
            <a:ext cx="10668000" cy="297466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AD959B-EC75-489D-70D7-752972F76B69}"/>
              </a:ext>
            </a:extLst>
          </p:cNvPr>
          <p:cNvGrpSpPr/>
          <p:nvPr/>
        </p:nvGrpSpPr>
        <p:grpSpPr>
          <a:xfrm>
            <a:off x="762000" y="4566391"/>
            <a:ext cx="3210350" cy="369334"/>
            <a:chOff x="914073" y="5210021"/>
            <a:chExt cx="3210350" cy="369334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21C5661C-7364-EF5B-C0F0-D597A322FC10}"/>
                </a:ext>
              </a:extLst>
            </p:cNvPr>
            <p:cNvSpPr/>
            <p:nvPr/>
          </p:nvSpPr>
          <p:spPr>
            <a:xfrm>
              <a:off x="914073" y="5210022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2D7D53-B756-781B-D475-5235561D0E2F}"/>
                </a:ext>
              </a:extLst>
            </p:cNvPr>
            <p:cNvSpPr txBox="1"/>
            <p:nvPr/>
          </p:nvSpPr>
          <p:spPr>
            <a:xfrm>
              <a:off x="1289993" y="5210021"/>
              <a:ext cx="2834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전처리한 데이터 </a:t>
              </a:r>
              <a:r>
                <a:rPr lang="en-US" altLang="ko-KR" spc="-100" dirty="0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-&gt;</a:t>
              </a:r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STFT 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수행</a:t>
              </a:r>
              <a:endPara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03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77A06-8EEB-3925-9A0E-38AACCF52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09E2A9-18B0-D81F-16FA-ED311788744C}"/>
              </a:ext>
            </a:extLst>
          </p:cNvPr>
          <p:cNvSpPr/>
          <p:nvPr/>
        </p:nvSpPr>
        <p:spPr>
          <a:xfrm flipV="1">
            <a:off x="538154" y="925327"/>
            <a:ext cx="396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54503-8575-3606-B7AA-0CC4E43A78A3}"/>
              </a:ext>
            </a:extLst>
          </p:cNvPr>
          <p:cNvSpPr txBox="1"/>
          <p:nvPr/>
        </p:nvSpPr>
        <p:spPr>
          <a:xfrm>
            <a:off x="538153" y="450975"/>
            <a:ext cx="384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Dataset Generation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0FC0E9-0BC9-4D9B-A5AB-352B3A61D82F}"/>
              </a:ext>
            </a:extLst>
          </p:cNvPr>
          <p:cNvGrpSpPr/>
          <p:nvPr/>
        </p:nvGrpSpPr>
        <p:grpSpPr>
          <a:xfrm>
            <a:off x="674783" y="4503114"/>
            <a:ext cx="5145174" cy="369334"/>
            <a:chOff x="914073" y="5210021"/>
            <a:chExt cx="5145174" cy="369334"/>
          </a:xfrm>
        </p:grpSpPr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C69E2960-C9C3-96C5-F28B-48929A203174}"/>
                </a:ext>
              </a:extLst>
            </p:cNvPr>
            <p:cNvSpPr/>
            <p:nvPr/>
          </p:nvSpPr>
          <p:spPr>
            <a:xfrm>
              <a:off x="914073" y="5210022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775FFD-C04D-CBFD-8C8C-864349C24D86}"/>
                </a:ext>
              </a:extLst>
            </p:cNvPr>
            <p:cNvSpPr txBox="1"/>
            <p:nvPr/>
          </p:nvSpPr>
          <p:spPr>
            <a:xfrm>
              <a:off x="1289993" y="5210021"/>
              <a:ext cx="4769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STFT 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수행한 데이터 </a:t>
              </a:r>
              <a:r>
                <a:rPr lang="en-US" altLang="ko-KR" spc="-100" dirty="0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-&gt;</a:t>
              </a:r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Spectrogram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으로 이미지화</a:t>
              </a:r>
              <a:endPara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F2DB22E-FE42-4296-95D4-893CDE1A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83" y="1239589"/>
            <a:ext cx="10842433" cy="29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9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2D863-D087-760C-BD2E-D97B3C652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39B535-7CC0-CAF0-DE79-A9F68F3F8B71}"/>
              </a:ext>
            </a:extLst>
          </p:cNvPr>
          <p:cNvSpPr/>
          <p:nvPr/>
        </p:nvSpPr>
        <p:spPr>
          <a:xfrm flipV="1">
            <a:off x="538154" y="925327"/>
            <a:ext cx="396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B41D8-2754-8FC5-4CAA-F71759C986AB}"/>
              </a:ext>
            </a:extLst>
          </p:cNvPr>
          <p:cNvSpPr txBox="1"/>
          <p:nvPr/>
        </p:nvSpPr>
        <p:spPr>
          <a:xfrm>
            <a:off x="538153" y="450975"/>
            <a:ext cx="384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Dataset Generation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00F9F7-A68C-AB26-4FA0-2273186AE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8" y="1585399"/>
            <a:ext cx="4881512" cy="368720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195ED90-88FA-B3E2-EE17-738AA52ED0C6}"/>
              </a:ext>
            </a:extLst>
          </p:cNvPr>
          <p:cNvSpPr/>
          <p:nvPr/>
        </p:nvSpPr>
        <p:spPr>
          <a:xfrm>
            <a:off x="6355372" y="3168234"/>
            <a:ext cx="375920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86A1E-48A6-272B-CDB5-03C60B6B6311}"/>
              </a:ext>
            </a:extLst>
          </p:cNvPr>
          <p:cNvSpPr txBox="1"/>
          <p:nvPr/>
        </p:nvSpPr>
        <p:spPr>
          <a:xfrm>
            <a:off x="7580345" y="2968181"/>
            <a:ext cx="3424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최종적으로 만들어진 </a:t>
            </a:r>
            <a:r>
              <a:rPr lang="en-US" altLang="ko-KR" spc="-1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Spectrogram</a:t>
            </a:r>
          </a:p>
          <a:p>
            <a:endParaRPr lang="en-US" altLang="ko-KR" sz="800" spc="-1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en-US" altLang="ko-KR" spc="-100" dirty="0">
                <a:solidFill>
                  <a:srgbClr val="FF0000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CNN Input</a:t>
            </a:r>
          </a:p>
        </p:txBody>
      </p:sp>
    </p:spTree>
    <p:extLst>
      <p:ext uri="{BB962C8B-B14F-4D97-AF65-F5344CB8AC3E}">
        <p14:creationId xmlns:p14="http://schemas.microsoft.com/office/powerpoint/2010/main" val="252358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F7473-DAAF-31E7-9BFB-39E5F5441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6BD3CA-E5A4-D4DD-353A-37288BB17314}"/>
              </a:ext>
            </a:extLst>
          </p:cNvPr>
          <p:cNvSpPr/>
          <p:nvPr/>
        </p:nvSpPr>
        <p:spPr>
          <a:xfrm flipV="1">
            <a:off x="538154" y="925327"/>
            <a:ext cx="28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8630CE-76D4-6A8B-DDD1-1D04C9AE898E}"/>
              </a:ext>
            </a:extLst>
          </p:cNvPr>
          <p:cNvSpPr txBox="1"/>
          <p:nvPr/>
        </p:nvSpPr>
        <p:spPr>
          <a:xfrm>
            <a:off x="538153" y="450975"/>
            <a:ext cx="229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Custom CNN</a:t>
            </a:r>
            <a:endParaRPr lang="en-US" altLang="ko-KR" sz="2400" spc="-100" dirty="0">
              <a:solidFill>
                <a:srgbClr val="282C37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CA3CC52-0635-9969-A59A-35AD3097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73704"/>
              </p:ext>
            </p:extLst>
          </p:nvPr>
        </p:nvGraphicFramePr>
        <p:xfrm>
          <a:off x="2161458" y="1417320"/>
          <a:ext cx="7869084" cy="402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7271">
                  <a:extLst>
                    <a:ext uri="{9D8B030D-6E8A-4147-A177-3AD203B41FA5}">
                      <a16:colId xmlns:a16="http://schemas.microsoft.com/office/drawing/2014/main" val="2694403995"/>
                    </a:ext>
                  </a:extLst>
                </a:gridCol>
                <a:gridCol w="1967271">
                  <a:extLst>
                    <a:ext uri="{9D8B030D-6E8A-4147-A177-3AD203B41FA5}">
                      <a16:colId xmlns:a16="http://schemas.microsoft.com/office/drawing/2014/main" val="1823969995"/>
                    </a:ext>
                  </a:extLst>
                </a:gridCol>
                <a:gridCol w="1967271">
                  <a:extLst>
                    <a:ext uri="{9D8B030D-6E8A-4147-A177-3AD203B41FA5}">
                      <a16:colId xmlns:a16="http://schemas.microsoft.com/office/drawing/2014/main" val="324864810"/>
                    </a:ext>
                  </a:extLst>
                </a:gridCol>
                <a:gridCol w="1967271">
                  <a:extLst>
                    <a:ext uri="{9D8B030D-6E8A-4147-A177-3AD203B41FA5}">
                      <a16:colId xmlns:a16="http://schemas.microsoft.com/office/drawing/2014/main" val="3733139043"/>
                    </a:ext>
                  </a:extLst>
                </a:gridCol>
              </a:tblGrid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Size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Size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160941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 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x 300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x 30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361 x 271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87451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 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361 x 271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x 3 (Max)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x 90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773647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 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x 90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x 9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 x 79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069896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 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 x 79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x 3 (Max)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x 26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92264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 3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x 26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x 3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x 24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59655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 3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x 24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x 3 (Max)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x 8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778500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Flatten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x 8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762548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38793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 (0.4)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51101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(Sigmoid)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584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22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9FF59-E49E-7320-1620-50D7158A6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CE70CA-A67F-B727-EA93-4814DF4E7227}"/>
              </a:ext>
            </a:extLst>
          </p:cNvPr>
          <p:cNvSpPr/>
          <p:nvPr/>
        </p:nvSpPr>
        <p:spPr>
          <a:xfrm flipV="1">
            <a:off x="538154" y="925327"/>
            <a:ext cx="28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61502-CC2A-89F1-D813-67D3CC4D157B}"/>
              </a:ext>
            </a:extLst>
          </p:cNvPr>
          <p:cNvSpPr txBox="1"/>
          <p:nvPr/>
        </p:nvSpPr>
        <p:spPr>
          <a:xfrm>
            <a:off x="538153" y="450975"/>
            <a:ext cx="229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Performance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EEA1FD-5B61-F5CA-F958-5D978792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53" y="1208625"/>
            <a:ext cx="5125929" cy="2817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62034C-BA5E-7022-7D48-3D43FFD98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920" y="1208624"/>
            <a:ext cx="5125929" cy="281776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0C38E98-E843-6852-139E-F0433AFD8435}"/>
              </a:ext>
            </a:extLst>
          </p:cNvPr>
          <p:cNvGrpSpPr/>
          <p:nvPr/>
        </p:nvGrpSpPr>
        <p:grpSpPr>
          <a:xfrm>
            <a:off x="538153" y="4291685"/>
            <a:ext cx="4515195" cy="369334"/>
            <a:chOff x="914073" y="5210021"/>
            <a:chExt cx="4515195" cy="369334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8792DC89-8F6E-D0EB-C2A7-58B280FC6F78}"/>
                </a:ext>
              </a:extLst>
            </p:cNvPr>
            <p:cNvSpPr/>
            <p:nvPr/>
          </p:nvSpPr>
          <p:spPr>
            <a:xfrm>
              <a:off x="914073" y="5210022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7A511F-9DC6-E348-E936-E016FC969858}"/>
                </a:ext>
              </a:extLst>
            </p:cNvPr>
            <p:cNvSpPr txBox="1"/>
            <p:nvPr/>
          </p:nvSpPr>
          <p:spPr>
            <a:xfrm>
              <a:off x="1289993" y="5210021"/>
              <a:ext cx="4139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Train, Validation 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모두 </a:t>
              </a:r>
              <a:r>
                <a:rPr lang="ko-KR" altLang="en-US" spc="-100" dirty="0">
                  <a:solidFill>
                    <a:srgbClr val="FF0000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증가하는 추세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를 보임</a:t>
              </a:r>
              <a:endPara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90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A00A9-A952-BDA4-E7F8-E30E2192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8ACE2D-0CB4-EFCA-0511-65893AFFD7ED}"/>
              </a:ext>
            </a:extLst>
          </p:cNvPr>
          <p:cNvSpPr/>
          <p:nvPr/>
        </p:nvSpPr>
        <p:spPr>
          <a:xfrm flipV="1">
            <a:off x="538154" y="925327"/>
            <a:ext cx="162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E347A-0E0C-6A58-9C01-4ED50D8FDDA2}"/>
              </a:ext>
            </a:extLst>
          </p:cNvPr>
          <p:cNvSpPr txBox="1"/>
          <p:nvPr/>
        </p:nvSpPr>
        <p:spPr>
          <a:xfrm>
            <a:off x="538154" y="450975"/>
            <a:ext cx="104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Issue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B95EEF-1EE2-C5AF-F625-8EB0CC017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5" y="1578370"/>
            <a:ext cx="4890421" cy="425184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6E7FC30-D7D8-2150-2FC4-519952F9E716}"/>
              </a:ext>
            </a:extLst>
          </p:cNvPr>
          <p:cNvGrpSpPr/>
          <p:nvPr/>
        </p:nvGrpSpPr>
        <p:grpSpPr>
          <a:xfrm>
            <a:off x="5722189" y="4623891"/>
            <a:ext cx="3387383" cy="422577"/>
            <a:chOff x="5866584" y="1229360"/>
            <a:chExt cx="3216768" cy="384722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07D27A60-D004-B885-FC88-43C6C68A78CB}"/>
                </a:ext>
              </a:extLst>
            </p:cNvPr>
            <p:cNvSpPr/>
            <p:nvPr/>
          </p:nvSpPr>
          <p:spPr>
            <a:xfrm>
              <a:off x="5866584" y="1244749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7F5B7-AC2C-BF59-A837-504991F84A9D}"/>
                </a:ext>
              </a:extLst>
            </p:cNvPr>
            <p:cNvSpPr txBox="1"/>
            <p:nvPr/>
          </p:nvSpPr>
          <p:spPr>
            <a:xfrm>
              <a:off x="6242504" y="1229360"/>
              <a:ext cx="2840848" cy="364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282C3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ESS</a:t>
              </a:r>
              <a:r>
                <a:rPr lang="ko-KR" altLang="en-US" sz="2000" dirty="0">
                  <a:solidFill>
                    <a:srgbClr val="282C3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배터리 화재 문제 </a:t>
              </a:r>
              <a:r>
                <a:rPr lang="ko-KR" altLang="en-US" sz="2000" b="1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증가</a:t>
              </a:r>
              <a:endParaRPr lang="ko-KR" altLang="en-US" sz="20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0309D21-F7E1-4361-8B09-391283477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91" y="1578370"/>
            <a:ext cx="5868584" cy="27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A9CD3-F5AA-5FF2-5C5E-E5B18A09B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13DA40-594C-ED1B-0242-249DE701B9ED}"/>
              </a:ext>
            </a:extLst>
          </p:cNvPr>
          <p:cNvSpPr/>
          <p:nvPr/>
        </p:nvSpPr>
        <p:spPr>
          <a:xfrm flipV="1">
            <a:off x="538154" y="925327"/>
            <a:ext cx="28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D4360-61F1-1590-8590-D7EAEE3217B2}"/>
              </a:ext>
            </a:extLst>
          </p:cNvPr>
          <p:cNvSpPr txBox="1"/>
          <p:nvPr/>
        </p:nvSpPr>
        <p:spPr>
          <a:xfrm>
            <a:off x="538153" y="450975"/>
            <a:ext cx="2293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Performance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C35C57-DE16-4C96-4FA3-BD73B71BA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74324"/>
              </p:ext>
            </p:extLst>
          </p:nvPr>
        </p:nvGraphicFramePr>
        <p:xfrm>
          <a:off x="2032000" y="1525147"/>
          <a:ext cx="8127999" cy="1107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095754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419894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34088860"/>
                    </a:ext>
                  </a:extLst>
                </a:gridCol>
              </a:tblGrid>
              <a:tr h="33342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Test Performance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980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Precision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Recall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Accuracy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86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0.75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0.833</a:t>
                      </a:r>
                      <a:endParaRPr lang="ko-KR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103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7D74AC8-E936-6B0C-4AA5-114797A42587}"/>
              </a:ext>
            </a:extLst>
          </p:cNvPr>
          <p:cNvSpPr txBox="1"/>
          <p:nvPr/>
        </p:nvSpPr>
        <p:spPr>
          <a:xfrm>
            <a:off x="4253987" y="3982063"/>
            <a:ext cx="368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Recall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1.0 </a:t>
            </a:r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=&gt;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“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모든 화재를 검출하였다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”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9B4BD18-F606-8D4E-E1A1-78BE7C21F105}"/>
              </a:ext>
            </a:extLst>
          </p:cNvPr>
          <p:cNvSpPr/>
          <p:nvPr/>
        </p:nvSpPr>
        <p:spPr>
          <a:xfrm flipV="1">
            <a:off x="5820855" y="3055373"/>
            <a:ext cx="550288" cy="503904"/>
          </a:xfrm>
          <a:prstGeom prst="triangle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D43E29-745E-35D5-48DE-4C500BF37EB8}"/>
              </a:ext>
            </a:extLst>
          </p:cNvPr>
          <p:cNvGrpSpPr/>
          <p:nvPr/>
        </p:nvGrpSpPr>
        <p:grpSpPr>
          <a:xfrm>
            <a:off x="3718977" y="4539419"/>
            <a:ext cx="4446265" cy="369334"/>
            <a:chOff x="914073" y="5210021"/>
            <a:chExt cx="4446265" cy="369334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CBF84A41-1917-0D64-D2F7-6BFF6B0FE6C7}"/>
                </a:ext>
              </a:extLst>
            </p:cNvPr>
            <p:cNvSpPr/>
            <p:nvPr/>
          </p:nvSpPr>
          <p:spPr>
            <a:xfrm>
              <a:off x="914073" y="5210022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73D5E4-3AD9-0F1F-7967-949087FA2CB0}"/>
                </a:ext>
              </a:extLst>
            </p:cNvPr>
            <p:cNvSpPr txBox="1"/>
            <p:nvPr/>
          </p:nvSpPr>
          <p:spPr>
            <a:xfrm>
              <a:off x="1289993" y="5210021"/>
              <a:ext cx="4070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화재 예측을 해야 하는 연구 목적의 핵심지표</a:t>
              </a:r>
              <a:endPara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00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914B-47CD-6AFB-040B-0BA34F00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D8EEE5-0494-0ECE-EDD3-A9ECA716CBE2}"/>
              </a:ext>
            </a:extLst>
          </p:cNvPr>
          <p:cNvSpPr/>
          <p:nvPr/>
        </p:nvSpPr>
        <p:spPr>
          <a:xfrm flipV="1">
            <a:off x="538154" y="925327"/>
            <a:ext cx="324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B71AC-BECE-7D29-FC62-4CAFB16D0CD5}"/>
              </a:ext>
            </a:extLst>
          </p:cNvPr>
          <p:cNvSpPr txBox="1"/>
          <p:nvPr/>
        </p:nvSpPr>
        <p:spPr>
          <a:xfrm>
            <a:off x="538153" y="450975"/>
            <a:ext cx="332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Future Research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A814BD-1D89-1727-C84B-D796E1F6C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73154"/>
              </p:ext>
            </p:extLst>
          </p:nvPr>
        </p:nvGraphicFramePr>
        <p:xfrm>
          <a:off x="2079496" y="1083023"/>
          <a:ext cx="7869084" cy="402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67271">
                  <a:extLst>
                    <a:ext uri="{9D8B030D-6E8A-4147-A177-3AD203B41FA5}">
                      <a16:colId xmlns:a16="http://schemas.microsoft.com/office/drawing/2014/main" val="2694403995"/>
                    </a:ext>
                  </a:extLst>
                </a:gridCol>
                <a:gridCol w="1967271">
                  <a:extLst>
                    <a:ext uri="{9D8B030D-6E8A-4147-A177-3AD203B41FA5}">
                      <a16:colId xmlns:a16="http://schemas.microsoft.com/office/drawing/2014/main" val="1823969995"/>
                    </a:ext>
                  </a:extLst>
                </a:gridCol>
                <a:gridCol w="1967271">
                  <a:extLst>
                    <a:ext uri="{9D8B030D-6E8A-4147-A177-3AD203B41FA5}">
                      <a16:colId xmlns:a16="http://schemas.microsoft.com/office/drawing/2014/main" val="324864810"/>
                    </a:ext>
                  </a:extLst>
                </a:gridCol>
                <a:gridCol w="1967271">
                  <a:extLst>
                    <a:ext uri="{9D8B030D-6E8A-4147-A177-3AD203B41FA5}">
                      <a16:colId xmlns:a16="http://schemas.microsoft.com/office/drawing/2014/main" val="3733139043"/>
                    </a:ext>
                  </a:extLst>
                </a:gridCol>
              </a:tblGrid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Size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Size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160941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 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x 300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x 30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361 x 271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787451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 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361 x 271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x 3 (Max)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x 90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773647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 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 x 90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x 9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 x 79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069896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 2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 x 79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x 3 (Max)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x 26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592264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 3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x 26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x 3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x 24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559655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Pooling 3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 x 24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x 3 (Max)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x 8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778500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Flatten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x 8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3762548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38793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 (0.4)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51101"/>
                  </a:ext>
                </a:extLst>
              </a:tr>
              <a:tr h="358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 (Sigmoid)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584922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F5F05A4C-AE52-83FF-6BBC-2C06AD5EEDF3}"/>
              </a:ext>
            </a:extLst>
          </p:cNvPr>
          <p:cNvSpPr/>
          <p:nvPr/>
        </p:nvSpPr>
        <p:spPr>
          <a:xfrm>
            <a:off x="6445491" y="1385008"/>
            <a:ext cx="1091381" cy="540774"/>
          </a:xfrm>
          <a:prstGeom prst="ellipse">
            <a:avLst/>
          </a:prstGeom>
          <a:noFill/>
          <a:ln>
            <a:solidFill>
              <a:srgbClr val="A7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2D4223-528E-6132-6A30-EC17155057EB}"/>
              </a:ext>
            </a:extLst>
          </p:cNvPr>
          <p:cNvGrpSpPr/>
          <p:nvPr/>
        </p:nvGrpSpPr>
        <p:grpSpPr>
          <a:xfrm>
            <a:off x="538153" y="5405643"/>
            <a:ext cx="5773551" cy="369334"/>
            <a:chOff x="914073" y="5210021"/>
            <a:chExt cx="5773551" cy="369334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FB942D4C-A673-DC4B-8D69-261DF44B26DF}"/>
                </a:ext>
              </a:extLst>
            </p:cNvPr>
            <p:cNvSpPr/>
            <p:nvPr/>
          </p:nvSpPr>
          <p:spPr>
            <a:xfrm>
              <a:off x="914073" y="5210022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F0F963-8BC6-2E10-6510-581C982FFFAE}"/>
                </a:ext>
              </a:extLst>
            </p:cNvPr>
            <p:cNvSpPr txBox="1"/>
            <p:nvPr/>
          </p:nvSpPr>
          <p:spPr>
            <a:xfrm>
              <a:off x="1289993" y="5210021"/>
              <a:ext cx="5397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Kernel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Size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를 줄이면서도 최고의 성능이 나올 수 있는 방법</a:t>
              </a:r>
              <a:endPara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E42B3A-EF1B-2328-8B9D-5977A9F05DBE}"/>
              </a:ext>
            </a:extLst>
          </p:cNvPr>
          <p:cNvGrpSpPr/>
          <p:nvPr/>
        </p:nvGrpSpPr>
        <p:grpSpPr>
          <a:xfrm>
            <a:off x="538153" y="5932673"/>
            <a:ext cx="2514647" cy="369334"/>
            <a:chOff x="914073" y="5210021"/>
            <a:chExt cx="2514647" cy="369334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791756B-C628-71B9-198D-339BE9E2A79B}"/>
                </a:ext>
              </a:extLst>
            </p:cNvPr>
            <p:cNvSpPr/>
            <p:nvPr/>
          </p:nvSpPr>
          <p:spPr>
            <a:xfrm>
              <a:off x="914073" y="5210022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533B8A-E021-6EC1-442F-3D4344AAF500}"/>
                </a:ext>
              </a:extLst>
            </p:cNvPr>
            <p:cNvSpPr txBox="1"/>
            <p:nvPr/>
          </p:nvSpPr>
          <p:spPr>
            <a:xfrm>
              <a:off x="1289993" y="5210021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Dilated Convolution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70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7389C-9D9F-DCE0-8592-617F0FE93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0780A5-395F-4681-B237-1DC2D8F87BCB}"/>
              </a:ext>
            </a:extLst>
          </p:cNvPr>
          <p:cNvSpPr/>
          <p:nvPr/>
        </p:nvSpPr>
        <p:spPr>
          <a:xfrm flipV="1">
            <a:off x="619435" y="1374127"/>
            <a:ext cx="216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585F9-8BC6-284A-9E86-FAE97642711D}"/>
              </a:ext>
            </a:extLst>
          </p:cNvPr>
          <p:cNvSpPr txBox="1"/>
          <p:nvPr/>
        </p:nvSpPr>
        <p:spPr>
          <a:xfrm>
            <a:off x="619435" y="843636"/>
            <a:ext cx="176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감사합니다</a:t>
            </a:r>
            <a:endParaRPr lang="en-US" altLang="ko-KR" sz="2400" spc="-100" dirty="0">
              <a:solidFill>
                <a:srgbClr val="282C37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0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64188-2375-458D-DB03-795CA78F1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4B38FF-F1B6-F818-17D8-CA14186C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56" y="1189818"/>
            <a:ext cx="5823316" cy="1349137"/>
          </a:xfrm>
          <a:prstGeom prst="rect">
            <a:avLst/>
          </a:prstGeom>
        </p:spPr>
      </p:pic>
      <p:pic>
        <p:nvPicPr>
          <p:cNvPr id="7" name="Picture 2" descr="리튬이온배터리 화재...산소농도가 1% 이하에서도 시작...폭발 위험 커">
            <a:extLst>
              <a:ext uri="{FF2B5EF4-FFF2-40B4-BE49-F238E27FC236}">
                <a16:creationId xmlns:a16="http://schemas.microsoft.com/office/drawing/2014/main" id="{9CCCEA06-A7A9-3ABA-C1E6-919F3FD7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4" y="3682590"/>
            <a:ext cx="5780751" cy="201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58AD8C3-C520-433A-FF8B-641A16D6B375}"/>
              </a:ext>
            </a:extLst>
          </p:cNvPr>
          <p:cNvGrpSpPr/>
          <p:nvPr/>
        </p:nvGrpSpPr>
        <p:grpSpPr>
          <a:xfrm>
            <a:off x="538154" y="2767446"/>
            <a:ext cx="5836069" cy="769441"/>
            <a:chOff x="596565" y="5637584"/>
            <a:chExt cx="5836069" cy="7694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757CA-C962-A6CD-FC12-5765DE5FBD7D}"/>
                </a:ext>
              </a:extLst>
            </p:cNvPr>
            <p:cNvSpPr txBox="1"/>
            <p:nvPr/>
          </p:nvSpPr>
          <p:spPr>
            <a:xfrm>
              <a:off x="972485" y="5637584"/>
              <a:ext cx="54601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리튬 이온 </a:t>
              </a:r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ESS 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화재의</a:t>
              </a:r>
              <a:r>
                <a:rPr lang="en-US" altLang="ko-KR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경우</a:t>
              </a:r>
              <a:endPara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endParaRPr lang="en-US" altLang="ko-KR" sz="800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리튬 이온 배터리 </a:t>
              </a:r>
              <a:r>
                <a:rPr lang="ko-KR" altLang="en-US" b="1" spc="-100" dirty="0">
                  <a:solidFill>
                    <a:srgbClr val="282C37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열폭주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로 인해 </a:t>
              </a:r>
              <a:r>
                <a:rPr lang="ko-KR" altLang="en-US" spc="-100" dirty="0">
                  <a:solidFill>
                    <a:srgbClr val="FF0000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더 큰 화재 발생 가능성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존재</a:t>
              </a:r>
              <a:endPara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2FFDD58A-F9C4-4F6A-C8D7-46DAE74F16BC}"/>
                </a:ext>
              </a:extLst>
            </p:cNvPr>
            <p:cNvSpPr/>
            <p:nvPr/>
          </p:nvSpPr>
          <p:spPr>
            <a:xfrm>
              <a:off x="596565" y="5637584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E29FA2-D8C7-68D7-7607-63E14F3856DA}"/>
              </a:ext>
            </a:extLst>
          </p:cNvPr>
          <p:cNvGrpSpPr/>
          <p:nvPr/>
        </p:nvGrpSpPr>
        <p:grpSpPr>
          <a:xfrm>
            <a:off x="538154" y="5840026"/>
            <a:ext cx="4895106" cy="369333"/>
            <a:chOff x="596565" y="5637584"/>
            <a:chExt cx="4895106" cy="36933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9CD948-6BF7-4223-459F-D705842A0D21}"/>
                </a:ext>
              </a:extLst>
            </p:cNvPr>
            <p:cNvSpPr txBox="1"/>
            <p:nvPr/>
          </p:nvSpPr>
          <p:spPr>
            <a:xfrm>
              <a:off x="972485" y="5637584"/>
              <a:ext cx="4519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00" dirty="0" err="1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열폭주</a:t>
              </a:r>
              <a:r>
                <a:rPr lang="ko-KR" altLang="en-US" spc="-1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발생 시 화학반응 등으로 </a:t>
              </a:r>
              <a:r>
                <a:rPr lang="ko-KR" altLang="en-US" spc="-100" dirty="0">
                  <a:solidFill>
                    <a:srgbClr val="FF0000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화재 진압 어려움</a:t>
              </a:r>
              <a:endParaRPr lang="en-US" altLang="ko-KR" spc="-100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0E88D8BD-6847-D82E-E525-53CDE63DBE33}"/>
                </a:ext>
              </a:extLst>
            </p:cNvPr>
            <p:cNvSpPr/>
            <p:nvPr/>
          </p:nvSpPr>
          <p:spPr>
            <a:xfrm>
              <a:off x="596565" y="5637584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40FDC6-CD82-7C8A-EC2B-3E83BC4923D1}"/>
              </a:ext>
            </a:extLst>
          </p:cNvPr>
          <p:cNvGrpSpPr/>
          <p:nvPr/>
        </p:nvGrpSpPr>
        <p:grpSpPr>
          <a:xfrm>
            <a:off x="7492000" y="3317147"/>
            <a:ext cx="3296012" cy="422577"/>
            <a:chOff x="5866584" y="1229360"/>
            <a:chExt cx="3129997" cy="384722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347740CF-E42A-45D4-2F70-305CCF3F5CDA}"/>
                </a:ext>
              </a:extLst>
            </p:cNvPr>
            <p:cNvSpPr/>
            <p:nvPr/>
          </p:nvSpPr>
          <p:spPr>
            <a:xfrm>
              <a:off x="5866584" y="1244749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CE529C-88C7-1F3B-12A5-6DFA57D49C1C}"/>
                </a:ext>
              </a:extLst>
            </p:cNvPr>
            <p:cNvSpPr txBox="1"/>
            <p:nvPr/>
          </p:nvSpPr>
          <p:spPr>
            <a:xfrm>
              <a:off x="6242504" y="1229360"/>
              <a:ext cx="2754077" cy="364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00" dirty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ESS </a:t>
              </a:r>
              <a:r>
                <a:rPr lang="ko-KR" altLang="en-US" sz="2000" spc="-100" dirty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배터리 </a:t>
              </a:r>
              <a:r>
                <a:rPr lang="ko-KR" altLang="en-US" sz="2000" spc="-100" dirty="0">
                  <a:solidFill>
                    <a:srgbClr val="FF0000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화재 예측 중요</a:t>
              </a:r>
              <a:r>
                <a:rPr lang="en-US" altLang="ko-KR" sz="2000" spc="-100" dirty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!</a:t>
              </a:r>
              <a:endParaRPr lang="ko-KR" altLang="en-US" sz="2000" spc="-100" dirty="0"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692F121-BDC1-7A2A-B60A-563E2FE4FD70}"/>
              </a:ext>
            </a:extLst>
          </p:cNvPr>
          <p:cNvSpPr txBox="1"/>
          <p:nvPr/>
        </p:nvSpPr>
        <p:spPr>
          <a:xfrm>
            <a:off x="538154" y="450975"/>
            <a:ext cx="104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Issue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4B33DB-1087-7B5D-3D28-1023DD010390}"/>
              </a:ext>
            </a:extLst>
          </p:cNvPr>
          <p:cNvSpPr/>
          <p:nvPr/>
        </p:nvSpPr>
        <p:spPr>
          <a:xfrm flipV="1">
            <a:off x="538154" y="925327"/>
            <a:ext cx="162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234D6-3963-6ED1-94C6-2F1CA6FDF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8D9363FA-3905-FE44-8DBD-70F0DA32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55" y="1320073"/>
            <a:ext cx="8919007" cy="52818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24E835-BA67-66E6-9C53-170720FDCCA8}"/>
              </a:ext>
            </a:extLst>
          </p:cNvPr>
          <p:cNvSpPr/>
          <p:nvPr/>
        </p:nvSpPr>
        <p:spPr>
          <a:xfrm flipV="1">
            <a:off x="538154" y="925327"/>
            <a:ext cx="360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63885-A79C-E45A-E4F2-A022ADA3F721}"/>
              </a:ext>
            </a:extLst>
          </p:cNvPr>
          <p:cNvSpPr txBox="1"/>
          <p:nvPr/>
        </p:nvSpPr>
        <p:spPr>
          <a:xfrm>
            <a:off x="538153" y="450975"/>
            <a:ext cx="383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Previous Research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690AC1F-BA5B-0631-16A9-5052964C64E3}"/>
              </a:ext>
            </a:extLst>
          </p:cNvPr>
          <p:cNvCxnSpPr>
            <a:cxnSpLocks/>
          </p:cNvCxnSpPr>
          <p:nvPr/>
        </p:nvCxnSpPr>
        <p:spPr>
          <a:xfrm>
            <a:off x="1162356" y="1864166"/>
            <a:ext cx="889062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CB77A71-A170-827E-16E0-2BCC602229BA}"/>
              </a:ext>
            </a:extLst>
          </p:cNvPr>
          <p:cNvSpPr txBox="1"/>
          <p:nvPr/>
        </p:nvSpPr>
        <p:spPr>
          <a:xfrm>
            <a:off x="9942379" y="1694889"/>
            <a:ext cx="133276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solidFill>
                  <a:srgbClr val="282C3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Threshold</a:t>
            </a:r>
            <a:endParaRPr lang="ko-KR" altLang="en-US" sz="1600" spc="-100" dirty="0">
              <a:solidFill>
                <a:srgbClr val="282C37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34F84A-41DF-9995-5D3D-D978562DE13F}"/>
              </a:ext>
            </a:extLst>
          </p:cNvPr>
          <p:cNvGrpSpPr/>
          <p:nvPr/>
        </p:nvGrpSpPr>
        <p:grpSpPr>
          <a:xfrm>
            <a:off x="3463105" y="1280745"/>
            <a:ext cx="1282269" cy="841818"/>
            <a:chOff x="2585884" y="1075460"/>
            <a:chExt cx="1282269" cy="841818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89F668A-B754-7E0F-6F04-C4A8C859408F}"/>
                </a:ext>
              </a:extLst>
            </p:cNvPr>
            <p:cNvSpPr/>
            <p:nvPr/>
          </p:nvSpPr>
          <p:spPr>
            <a:xfrm>
              <a:off x="2585884" y="1308456"/>
              <a:ext cx="1150374" cy="608822"/>
            </a:xfrm>
            <a:prstGeom prst="ellipse">
              <a:avLst/>
            </a:prstGeom>
            <a:noFill/>
            <a:ln w="19050">
              <a:solidFill>
                <a:srgbClr val="282C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B90D9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BB8380E-130D-098A-EF9D-ACC7AC6EF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7827" y="1075460"/>
              <a:ext cx="470326" cy="263167"/>
            </a:xfrm>
            <a:prstGeom prst="straightConnector1">
              <a:avLst/>
            </a:prstGeom>
            <a:ln w="19050">
              <a:solidFill>
                <a:srgbClr val="282C37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80433CC-8252-F7E9-DB73-7E771629477B}"/>
              </a:ext>
            </a:extLst>
          </p:cNvPr>
          <p:cNvSpPr txBox="1"/>
          <p:nvPr/>
        </p:nvSpPr>
        <p:spPr>
          <a:xfrm>
            <a:off x="4613479" y="1020799"/>
            <a:ext cx="3018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solidFill>
                  <a:srgbClr val="282C3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Threshold </a:t>
            </a:r>
            <a:r>
              <a:rPr lang="ko-KR" altLang="en-US" sz="1600" spc="-100" dirty="0">
                <a:solidFill>
                  <a:srgbClr val="282C3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값 이상 </a:t>
            </a:r>
            <a:r>
              <a:rPr lang="en-US" altLang="ko-KR" sz="1600" spc="-100" dirty="0">
                <a:solidFill>
                  <a:srgbClr val="282C3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ExtraLight" panose="02000003000000020004" pitchFamily="2" charset="-127"/>
              </a:rPr>
              <a:t>=&gt;</a:t>
            </a:r>
            <a:r>
              <a:rPr lang="en-US" altLang="ko-KR" sz="1600" spc="-100" dirty="0">
                <a:solidFill>
                  <a:srgbClr val="282C37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600" spc="-100" dirty="0">
                <a:solidFill>
                  <a:srgbClr val="FF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화재 발생</a:t>
            </a:r>
          </a:p>
        </p:txBody>
      </p:sp>
    </p:spTree>
    <p:extLst>
      <p:ext uri="{BB962C8B-B14F-4D97-AF65-F5344CB8AC3E}">
        <p14:creationId xmlns:p14="http://schemas.microsoft.com/office/powerpoint/2010/main" val="333667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28A5F-86B3-C40C-033F-764A9BBDE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7BF770-2F96-0A3C-3B21-EEFCD463730E}"/>
              </a:ext>
            </a:extLst>
          </p:cNvPr>
          <p:cNvSpPr txBox="1"/>
          <p:nvPr/>
        </p:nvSpPr>
        <p:spPr>
          <a:xfrm>
            <a:off x="538153" y="4792921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열폭주는 배터리의 실제 상태와 밀접한 관련이 존재</a:t>
            </a:r>
            <a:endParaRPr lang="en-US" altLang="ko-KR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99DB59-1F26-628D-0A4F-A48CBFF9E2BD}"/>
              </a:ext>
            </a:extLst>
          </p:cNvPr>
          <p:cNvGrpSpPr/>
          <p:nvPr/>
        </p:nvGrpSpPr>
        <p:grpSpPr>
          <a:xfrm>
            <a:off x="538153" y="5312816"/>
            <a:ext cx="6119800" cy="369334"/>
            <a:chOff x="914073" y="5210021"/>
            <a:chExt cx="6119800" cy="369334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490D069A-8541-4E27-8560-10485643E718}"/>
                </a:ext>
              </a:extLst>
            </p:cNvPr>
            <p:cNvSpPr/>
            <p:nvPr/>
          </p:nvSpPr>
          <p:spPr>
            <a:xfrm>
              <a:off x="914073" y="5210022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43BF09-3EED-7834-9559-EFABA1242CE5}"/>
                </a:ext>
              </a:extLst>
            </p:cNvPr>
            <p:cNvSpPr txBox="1"/>
            <p:nvPr/>
          </p:nvSpPr>
          <p:spPr>
            <a:xfrm>
              <a:off x="1289993" y="5210021"/>
              <a:ext cx="5743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정적인 </a:t>
              </a:r>
              <a:r>
                <a:rPr lang="en-US" altLang="ko-KR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Threshold </a:t>
              </a:r>
              <a:r>
                <a:rPr lang="ko-KR" altLang="en-US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값의 화재 예측은 배터리 상태에 민감함</a:t>
              </a:r>
              <a:endParaRPr lang="en-US" altLang="ko-KR" dirty="0"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603633-58CA-764A-1F35-8715C2DB8C84}"/>
              </a:ext>
            </a:extLst>
          </p:cNvPr>
          <p:cNvGrpSpPr/>
          <p:nvPr/>
        </p:nvGrpSpPr>
        <p:grpSpPr>
          <a:xfrm>
            <a:off x="7853354" y="3429000"/>
            <a:ext cx="3304927" cy="369334"/>
            <a:chOff x="914073" y="5210021"/>
            <a:chExt cx="3304927" cy="369334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C948E3A-CF24-7ED1-F606-77EA7CF22DDF}"/>
                </a:ext>
              </a:extLst>
            </p:cNvPr>
            <p:cNvSpPr/>
            <p:nvPr/>
          </p:nvSpPr>
          <p:spPr>
            <a:xfrm>
              <a:off x="914073" y="5210022"/>
              <a:ext cx="375920" cy="369333"/>
            </a:xfrm>
            <a:prstGeom prst="rightArrow">
              <a:avLst/>
            </a:prstGeom>
            <a:solidFill>
              <a:srgbClr val="9BAE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98399F-1EC8-CAE7-B9E4-2F2547D51C47}"/>
                </a:ext>
              </a:extLst>
            </p:cNvPr>
            <p:cNvSpPr txBox="1"/>
            <p:nvPr/>
          </p:nvSpPr>
          <p:spPr>
            <a:xfrm>
              <a:off x="1289993" y="5210021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정확한 예측 </a:t>
              </a:r>
              <a:r>
                <a:rPr lang="ko-KR" altLang="en-US" dirty="0">
                  <a:solidFill>
                    <a:srgbClr val="FF0000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실패 가능성 증가</a:t>
              </a:r>
              <a:endParaRPr lang="en-US" altLang="ko-KR" dirty="0">
                <a:solidFill>
                  <a:srgbClr val="FF0000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113AC7E-35DD-5DAE-E196-ABE9E9C2F3FE}"/>
              </a:ext>
            </a:extLst>
          </p:cNvPr>
          <p:cNvSpPr txBox="1"/>
          <p:nvPr/>
        </p:nvSpPr>
        <p:spPr>
          <a:xfrm>
            <a:off x="538153" y="450975"/>
            <a:ext cx="383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Previous Research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F738B67-83F9-A8EF-E326-748CD56DF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55" y="1320073"/>
            <a:ext cx="5364075" cy="317659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5186BE-49DE-4664-7A13-0CB0FD342E03}"/>
              </a:ext>
            </a:extLst>
          </p:cNvPr>
          <p:cNvGrpSpPr/>
          <p:nvPr/>
        </p:nvGrpSpPr>
        <p:grpSpPr>
          <a:xfrm>
            <a:off x="1176030" y="1478247"/>
            <a:ext cx="6398648" cy="338554"/>
            <a:chOff x="422787" y="1380190"/>
            <a:chExt cx="11321566" cy="56292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7C757B9-D881-661E-5E05-854824987DD5}"/>
                </a:ext>
              </a:extLst>
            </p:cNvPr>
            <p:cNvCxnSpPr>
              <a:cxnSpLocks/>
            </p:cNvCxnSpPr>
            <p:nvPr/>
          </p:nvCxnSpPr>
          <p:spPr>
            <a:xfrm>
              <a:off x="422787" y="1661652"/>
              <a:ext cx="9273389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0570DB-53CA-D1D3-AFF6-5E202EB1248A}"/>
                </a:ext>
              </a:extLst>
            </p:cNvPr>
            <p:cNvSpPr txBox="1"/>
            <p:nvPr/>
          </p:nvSpPr>
          <p:spPr>
            <a:xfrm>
              <a:off x="9566409" y="1380190"/>
              <a:ext cx="2177944" cy="562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282C37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Threshold</a:t>
              </a:r>
              <a:endParaRPr lang="ko-KR" altLang="en-US" sz="1600" dirty="0">
                <a:solidFill>
                  <a:srgbClr val="282C37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569309-5AEC-D310-D403-F5890B8D330C}"/>
              </a:ext>
            </a:extLst>
          </p:cNvPr>
          <p:cNvSpPr/>
          <p:nvPr/>
        </p:nvSpPr>
        <p:spPr>
          <a:xfrm flipV="1">
            <a:off x="538154" y="925327"/>
            <a:ext cx="360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6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46C2F-4C4F-D23F-2156-C3773E4AE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4D97095-5977-EE5C-AAF0-66BE93024731}"/>
              </a:ext>
            </a:extLst>
          </p:cNvPr>
          <p:cNvSpPr txBox="1"/>
          <p:nvPr/>
        </p:nvSpPr>
        <p:spPr>
          <a:xfrm>
            <a:off x="538153" y="450975"/>
            <a:ext cx="3837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Proposed Algorithm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F961B-05F8-97BF-F285-B0B56888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9" y="1743835"/>
            <a:ext cx="3164901" cy="168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1E5240-7D7A-2A11-9165-D2ABF09BD0AE}"/>
              </a:ext>
            </a:extLst>
          </p:cNvPr>
          <p:cNvSpPr txBox="1"/>
          <p:nvPr/>
        </p:nvSpPr>
        <p:spPr>
          <a:xfrm>
            <a:off x="1316797" y="1358270"/>
            <a:ext cx="141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Voltage Data</a:t>
            </a:r>
            <a:endParaRPr lang="ko-KR" altLang="en-US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D1BB7D4-4E60-6043-D63D-280C09627D38}"/>
              </a:ext>
            </a:extLst>
          </p:cNvPr>
          <p:cNvSpPr/>
          <p:nvPr/>
        </p:nvSpPr>
        <p:spPr>
          <a:xfrm>
            <a:off x="3841930" y="2217084"/>
            <a:ext cx="375920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4E1FED-4EA1-6807-87C7-0D48C638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050" y="1727602"/>
            <a:ext cx="2920181" cy="16905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A9C9C4-2A5A-5E30-3725-802D227FE553}"/>
              </a:ext>
            </a:extLst>
          </p:cNvPr>
          <p:cNvSpPr txBox="1"/>
          <p:nvPr/>
        </p:nvSpPr>
        <p:spPr>
          <a:xfrm>
            <a:off x="5126302" y="1369868"/>
            <a:ext cx="15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Preprocessing</a:t>
            </a:r>
            <a:endParaRPr lang="ko-KR" altLang="en-US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6227299-C1F3-8B90-6B05-89CDD570DC16}"/>
              </a:ext>
            </a:extLst>
          </p:cNvPr>
          <p:cNvSpPr/>
          <p:nvPr/>
        </p:nvSpPr>
        <p:spPr>
          <a:xfrm>
            <a:off x="7612431" y="2217084"/>
            <a:ext cx="375920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FF767F-7F76-83B1-5453-B4BEFC107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551" y="1743835"/>
            <a:ext cx="2920181" cy="15229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2CB7E5-5F98-D539-5CAA-E98A42117C66}"/>
              </a:ext>
            </a:extLst>
          </p:cNvPr>
          <p:cNvSpPr txBox="1"/>
          <p:nvPr/>
        </p:nvSpPr>
        <p:spPr>
          <a:xfrm>
            <a:off x="9345644" y="135827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STFT</a:t>
            </a:r>
            <a:endParaRPr lang="ko-KR" altLang="en-US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5BBFF18-FB60-FA41-F367-BA5A2B8B6F5B}"/>
              </a:ext>
            </a:extLst>
          </p:cNvPr>
          <p:cNvSpPr/>
          <p:nvPr/>
        </p:nvSpPr>
        <p:spPr>
          <a:xfrm>
            <a:off x="538153" y="5185848"/>
            <a:ext cx="375920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48F661-6E9A-EA7E-D6BD-E1EA0972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73" y="4580840"/>
            <a:ext cx="2365156" cy="1786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A20C9B-3F9A-60D9-73E8-569DE7F123DE}"/>
              </a:ext>
            </a:extLst>
          </p:cNvPr>
          <p:cNvSpPr txBox="1"/>
          <p:nvPr/>
        </p:nvSpPr>
        <p:spPr>
          <a:xfrm>
            <a:off x="1597916" y="421150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Spectrogram</a:t>
            </a:r>
            <a:endParaRPr lang="ko-KR" altLang="en-US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48BEDEF2-6E0E-55BA-34A7-02CDD901BF26}"/>
              </a:ext>
            </a:extLst>
          </p:cNvPr>
          <p:cNvSpPr/>
          <p:nvPr/>
        </p:nvSpPr>
        <p:spPr>
          <a:xfrm>
            <a:off x="3753629" y="5185847"/>
            <a:ext cx="375920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539A1C6-7BBB-BF6B-17BC-C186EA2B5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749" y="4652620"/>
            <a:ext cx="3597585" cy="18051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D084B3-CA88-9F46-8F1E-77973A4B7A15}"/>
              </a:ext>
            </a:extLst>
          </p:cNvPr>
          <p:cNvSpPr txBox="1"/>
          <p:nvPr/>
        </p:nvSpPr>
        <p:spPr>
          <a:xfrm>
            <a:off x="5847987" y="421266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CNN</a:t>
            </a:r>
            <a:endParaRPr lang="ko-KR" altLang="en-US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DCFEF69-C3B5-97BE-F07B-4CEC79DBD436}"/>
              </a:ext>
            </a:extLst>
          </p:cNvPr>
          <p:cNvSpPr/>
          <p:nvPr/>
        </p:nvSpPr>
        <p:spPr>
          <a:xfrm>
            <a:off x="8201534" y="5185846"/>
            <a:ext cx="375920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7DA248-DE07-8610-0A6E-712A43ABD788}"/>
              </a:ext>
            </a:extLst>
          </p:cNvPr>
          <p:cNvSpPr txBox="1"/>
          <p:nvPr/>
        </p:nvSpPr>
        <p:spPr>
          <a:xfrm>
            <a:off x="8847516" y="5130398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Binary Probability</a:t>
            </a:r>
            <a:endParaRPr lang="ko-KR" altLang="en-US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5FFCC2-5070-F889-20AC-F7D743679F76}"/>
              </a:ext>
            </a:extLst>
          </p:cNvPr>
          <p:cNvSpPr/>
          <p:nvPr/>
        </p:nvSpPr>
        <p:spPr>
          <a:xfrm flipV="1">
            <a:off x="538154" y="925327"/>
            <a:ext cx="360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92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8" grpId="0"/>
      <p:bldP spid="22" grpId="0" animBg="1"/>
      <p:bldP spid="26" grpId="0"/>
      <p:bldP spid="27" grpId="0" animBg="1"/>
      <p:bldP spid="31" grpId="0"/>
      <p:bldP spid="32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55A4E-3CEF-5E39-A05E-A8F958DDD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3D6C41-8E85-E660-36FD-13E57C9BA7A1}"/>
              </a:ext>
            </a:extLst>
          </p:cNvPr>
          <p:cNvSpPr/>
          <p:nvPr/>
        </p:nvSpPr>
        <p:spPr>
          <a:xfrm flipV="1">
            <a:off x="538154" y="925327"/>
            <a:ext cx="28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B7500-6D42-7797-9251-71E79C3942C1}"/>
              </a:ext>
            </a:extLst>
          </p:cNvPr>
          <p:cNvSpPr txBox="1"/>
          <p:nvPr/>
        </p:nvSpPr>
        <p:spPr>
          <a:xfrm>
            <a:off x="538153" y="450975"/>
            <a:ext cx="598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Spectrogram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B5300F-EE43-B169-A161-9BC5CC0B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6" y="1560173"/>
            <a:ext cx="1038370" cy="3762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8D11AC-989B-45AF-8E32-682E0124D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938" y="1560173"/>
            <a:ext cx="981212" cy="376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612843-A1A5-1A88-C082-F4929AD06AA0}"/>
              </a:ext>
            </a:extLst>
          </p:cNvPr>
          <p:cNvSpPr txBox="1"/>
          <p:nvPr/>
        </p:nvSpPr>
        <p:spPr>
          <a:xfrm>
            <a:off x="538153" y="5563341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절대적인 </a:t>
            </a:r>
            <a:r>
              <a:rPr lang="ko-KR" altLang="en-US" spc="-1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수치값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-&gt;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센서에 따라 달라질 가능성 존재</a:t>
            </a: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91E48D4F-B797-0495-1687-0E5A608409D3}"/>
              </a:ext>
            </a:extLst>
          </p:cNvPr>
          <p:cNvSpPr/>
          <p:nvPr/>
        </p:nvSpPr>
        <p:spPr>
          <a:xfrm rot="16200000" flipV="1">
            <a:off x="5239493" y="3106992"/>
            <a:ext cx="703291" cy="644013"/>
          </a:xfrm>
          <a:prstGeom prst="triangle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58B5C3-F91C-B0C0-1CD0-5F3FF21A9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757" y="1560173"/>
            <a:ext cx="5052986" cy="3267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51B0ED-DDD7-1F9B-F9E9-06301DAFE3D5}"/>
              </a:ext>
            </a:extLst>
          </p:cNvPr>
          <p:cNvSpPr txBox="1"/>
          <p:nvPr/>
        </p:nvSpPr>
        <p:spPr>
          <a:xfrm>
            <a:off x="6929594" y="5563341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센서 값들의 변화량 </a:t>
            </a:r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-&gt;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유의미한 데이터</a:t>
            </a:r>
            <a:r>
              <a:rPr lang="en-US" altLang="ko-KR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!</a:t>
            </a:r>
            <a:endParaRPr lang="ko-KR" altLang="en-US" spc="-1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7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68E2-F3BC-3A53-BE43-171C994F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449485-2BEA-5996-BEFA-CD5B3F35F3E5}"/>
              </a:ext>
            </a:extLst>
          </p:cNvPr>
          <p:cNvSpPr/>
          <p:nvPr/>
        </p:nvSpPr>
        <p:spPr>
          <a:xfrm flipV="1">
            <a:off x="538154" y="925327"/>
            <a:ext cx="28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FCF50-84AE-22F3-EB8F-749F446E9884}"/>
              </a:ext>
            </a:extLst>
          </p:cNvPr>
          <p:cNvSpPr txBox="1"/>
          <p:nvPr/>
        </p:nvSpPr>
        <p:spPr>
          <a:xfrm>
            <a:off x="538153" y="450975"/>
            <a:ext cx="598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Spectrogram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CECFC-AE07-98D5-4E5B-F1D89423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55" y="1643925"/>
            <a:ext cx="5587020" cy="361241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DCF9A03-66CE-E863-D72A-B71E0CF34AB5}"/>
              </a:ext>
            </a:extLst>
          </p:cNvPr>
          <p:cNvSpPr/>
          <p:nvPr/>
        </p:nvSpPr>
        <p:spPr>
          <a:xfrm>
            <a:off x="1358269" y="1601665"/>
            <a:ext cx="5004619" cy="18484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A60BAC8-6743-2387-99F9-18A6F676B8D6}"/>
              </a:ext>
            </a:extLst>
          </p:cNvPr>
          <p:cNvCxnSpPr/>
          <p:nvPr/>
        </p:nvCxnSpPr>
        <p:spPr>
          <a:xfrm flipV="1">
            <a:off x="6086141" y="1931059"/>
            <a:ext cx="1042219" cy="176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F3C8EF-C89F-8028-E33E-8C2B5231FD95}"/>
              </a:ext>
            </a:extLst>
          </p:cNvPr>
          <p:cNvSpPr txBox="1"/>
          <p:nvPr/>
        </p:nvSpPr>
        <p:spPr>
          <a:xfrm>
            <a:off x="7128360" y="1738707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값의 변화량은 진동으로 나타낼 수 있음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CAA15642-DAFB-143F-D761-29A2AC9E26D9}"/>
              </a:ext>
            </a:extLst>
          </p:cNvPr>
          <p:cNvSpPr/>
          <p:nvPr/>
        </p:nvSpPr>
        <p:spPr>
          <a:xfrm flipV="1">
            <a:off x="8839174" y="2398972"/>
            <a:ext cx="314632" cy="253850"/>
          </a:xfrm>
          <a:prstGeom prst="triangle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E25C8-1FDF-3597-17F6-355D66D7B6A5}"/>
              </a:ext>
            </a:extLst>
          </p:cNvPr>
          <p:cNvSpPr txBox="1"/>
          <p:nvPr/>
        </p:nvSpPr>
        <p:spPr>
          <a:xfrm>
            <a:off x="7208401" y="2943755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값의 변화량을 한 번에 볼 수 있게 시각화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C134382-C79F-333B-061F-B30C75C079B3}"/>
              </a:ext>
            </a:extLst>
          </p:cNvPr>
          <p:cNvSpPr/>
          <p:nvPr/>
        </p:nvSpPr>
        <p:spPr>
          <a:xfrm>
            <a:off x="6807902" y="3452368"/>
            <a:ext cx="375920" cy="369333"/>
          </a:xfrm>
          <a:prstGeom prst="rightArrow">
            <a:avLst/>
          </a:prstGeom>
          <a:solidFill>
            <a:srgbClr val="9BA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485EA-6A8E-771E-30F5-094C36662933}"/>
              </a:ext>
            </a:extLst>
          </p:cNvPr>
          <p:cNvSpPr txBox="1"/>
          <p:nvPr/>
        </p:nvSpPr>
        <p:spPr>
          <a:xfrm>
            <a:off x="7208401" y="3457273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00" dirty="0">
                <a:solidFill>
                  <a:srgbClr val="5A7596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Spectrogram</a:t>
            </a:r>
            <a:endParaRPr lang="ko-KR" altLang="en-US" spc="-100" dirty="0">
              <a:solidFill>
                <a:srgbClr val="5A7596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76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9BDBC-02A3-0F5E-1DAD-680439FA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CE24A6-3B3A-FBC6-4187-84DF6FE84070}"/>
              </a:ext>
            </a:extLst>
          </p:cNvPr>
          <p:cNvSpPr/>
          <p:nvPr/>
        </p:nvSpPr>
        <p:spPr>
          <a:xfrm flipV="1">
            <a:off x="538154" y="925327"/>
            <a:ext cx="2880000" cy="18000"/>
          </a:xfrm>
          <a:prstGeom prst="rect">
            <a:avLst/>
          </a:prstGeom>
          <a:solidFill>
            <a:srgbClr val="5A75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0C514-AF5C-B5EA-434F-991BEFD27FD6}"/>
              </a:ext>
            </a:extLst>
          </p:cNvPr>
          <p:cNvSpPr txBox="1"/>
          <p:nvPr/>
        </p:nvSpPr>
        <p:spPr>
          <a:xfrm>
            <a:off x="538153" y="450975"/>
            <a:ext cx="598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00" dirty="0">
                <a:solidFill>
                  <a:srgbClr val="282C37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Spectrogram</a:t>
            </a:r>
          </a:p>
        </p:txBody>
      </p:sp>
      <p:pic>
        <p:nvPicPr>
          <p:cNvPr id="1026" name="Picture 2" descr="시계열 데이터를 이미지화하기] Spectrogram (SP) 와 Scalogram (SC)">
            <a:extLst>
              <a:ext uri="{FF2B5EF4-FFF2-40B4-BE49-F238E27FC236}">
                <a16:creationId xmlns:a16="http://schemas.microsoft.com/office/drawing/2014/main" id="{DFFD8A93-87DB-F821-A8A6-FB4264B0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23" y="1790899"/>
            <a:ext cx="5365648" cy="327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17140-B22B-29CC-DFE0-1973B42AE80E}"/>
              </a:ext>
            </a:extLst>
          </p:cNvPr>
          <p:cNvSpPr txBox="1"/>
          <p:nvPr/>
        </p:nvSpPr>
        <p:spPr>
          <a:xfrm>
            <a:off x="3079223" y="5174561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소리나 파동 같은 신호를 시각적으로 표현하기 위한 시각화 방법</a:t>
            </a:r>
          </a:p>
        </p:txBody>
      </p:sp>
    </p:spTree>
    <p:extLst>
      <p:ext uri="{BB962C8B-B14F-4D97-AF65-F5344CB8AC3E}">
        <p14:creationId xmlns:p14="http://schemas.microsoft.com/office/powerpoint/2010/main" val="3319031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911</Words>
  <Application>Microsoft Office PowerPoint</Application>
  <PresentationFormat>와이드스크린</PresentationFormat>
  <Paragraphs>210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Noto Sans KR Black</vt:lpstr>
      <vt:lpstr>Noto Sans KR Medium</vt:lpstr>
      <vt:lpstr>Wingdings</vt:lpstr>
      <vt:lpstr>Noto Sans KR ExtraBold</vt:lpstr>
      <vt:lpstr>Arial</vt:lpstr>
      <vt:lpstr>Pretendard Variable Medium</vt:lpstr>
      <vt:lpstr>Noto Sans KR SemiBold</vt:lpstr>
      <vt:lpstr>Noto Sans KR</vt:lpstr>
      <vt:lpstr>Times New Roman</vt:lpstr>
      <vt:lpstr>Noto Sans KR ExtraLight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연서 이</dc:creator>
  <cp:lastModifiedBy>Mumure Unipi</cp:lastModifiedBy>
  <cp:revision>173</cp:revision>
  <dcterms:created xsi:type="dcterms:W3CDTF">2025-06-05T00:21:17Z</dcterms:created>
  <dcterms:modified xsi:type="dcterms:W3CDTF">2025-06-15T18:31:13Z</dcterms:modified>
</cp:coreProperties>
</file>